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7"/>
  </p:notesMasterIdLst>
  <p:handoutMasterIdLst>
    <p:handoutMasterId r:id="rId48"/>
  </p:handout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302" r:id="rId14"/>
    <p:sldId id="269" r:id="rId15"/>
    <p:sldId id="270" r:id="rId16"/>
    <p:sldId id="271" r:id="rId17"/>
    <p:sldId id="272" r:id="rId18"/>
    <p:sldId id="273" r:id="rId19"/>
    <p:sldId id="274" r:id="rId20"/>
    <p:sldId id="275" r:id="rId21"/>
    <p:sldId id="259" r:id="rId22"/>
    <p:sldId id="276" r:id="rId23"/>
    <p:sldId id="277" r:id="rId24"/>
    <p:sldId id="278" r:id="rId25"/>
    <p:sldId id="279" r:id="rId26"/>
    <p:sldId id="280" r:id="rId27"/>
    <p:sldId id="301" r:id="rId28"/>
    <p:sldId id="281" r:id="rId29"/>
    <p:sldId id="282" r:id="rId30"/>
    <p:sldId id="283" r:id="rId31"/>
    <p:sldId id="284" r:id="rId32"/>
    <p:sldId id="286" r:id="rId33"/>
    <p:sldId id="287" r:id="rId34"/>
    <p:sldId id="288" r:id="rId35"/>
    <p:sldId id="289" r:id="rId36"/>
    <p:sldId id="285" r:id="rId37"/>
    <p:sldId id="291" r:id="rId38"/>
    <p:sldId id="292"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y3gUk8RYNdkH36HXL3RkQ==" hashData="cQxmO9kQU+9OtpEGYZEhPF4GDyz51wZwt1CLaxl3sJphMW5WEjDqKK6AUqC4AsHMAT8ZkerL9XYSgUoIPVPOX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679"/>
  </p:normalViewPr>
  <p:slideViewPr>
    <p:cSldViewPr snapToGrid="0" snapToObjects="1">
      <p:cViewPr varScale="1">
        <p:scale>
          <a:sx n="104" d="100"/>
          <a:sy n="104" d="100"/>
        </p:scale>
        <p:origin x="136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243BE-FA42-2748-9F38-61F494F7A86B}"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fr-FR"/>
        </a:p>
      </dgm:t>
    </dgm:pt>
    <dgm:pt modelId="{3DD45332-DB52-2046-88A0-B0D9D35FAB94}">
      <dgm:prSet/>
      <dgm:spPr/>
      <dgm:t>
        <a:bodyPr/>
        <a:lstStyle/>
        <a:p>
          <a:pPr rtl="0"/>
          <a:r>
            <a:rPr lang="fr-FR" dirty="0"/>
            <a:t>Que dit la recherche pour programmer l’enseignement du code et atteindre 100% de réussite au CP. </a:t>
          </a:r>
        </a:p>
      </dgm:t>
    </dgm:pt>
    <dgm:pt modelId="{675DDE0D-E68D-2941-BBF9-66D8BFF19D67}" type="parTrans" cxnId="{112B6ED9-14FF-6D4D-B316-AEFADDA04F5E}">
      <dgm:prSet/>
      <dgm:spPr/>
      <dgm:t>
        <a:bodyPr/>
        <a:lstStyle/>
        <a:p>
          <a:endParaRPr lang="fr-FR"/>
        </a:p>
      </dgm:t>
    </dgm:pt>
    <dgm:pt modelId="{D4E665A5-32E0-3246-8B46-36C716037639}" type="sibTrans" cxnId="{112B6ED9-14FF-6D4D-B316-AEFADDA04F5E}">
      <dgm:prSet/>
      <dgm:spPr/>
      <dgm:t>
        <a:bodyPr/>
        <a:lstStyle/>
        <a:p>
          <a:endParaRPr lang="fr-FR"/>
        </a:p>
      </dgm:t>
    </dgm:pt>
    <dgm:pt modelId="{FDD02563-0EF0-E547-9C28-F251A3668175}">
      <dgm:prSet/>
      <dgm:spPr/>
      <dgm:t>
        <a:bodyPr/>
        <a:lstStyle/>
        <a:p>
          <a:pPr rtl="0"/>
          <a:r>
            <a:rPr lang="fr-FR" dirty="0"/>
            <a:t>« </a:t>
          </a:r>
          <a:r>
            <a:rPr lang="fr-FR" u="sng" dirty="0"/>
            <a:t>L’apprentissage </a:t>
          </a:r>
          <a:r>
            <a:rPr lang="fr-FR" dirty="0"/>
            <a:t>du lire et écrire</a:t>
          </a:r>
          <a:r>
            <a:rPr lang="fr-FR" b="1" dirty="0"/>
            <a:t> n’a pas à s’étirer sur tout un cycle</a:t>
          </a:r>
          <a:r>
            <a:rPr lang="fr-FR" dirty="0"/>
            <a:t>. </a:t>
          </a:r>
        </a:p>
      </dgm:t>
    </dgm:pt>
    <dgm:pt modelId="{3BEAA680-E7F8-FC4B-AB4A-85470E353C01}" type="parTrans" cxnId="{A848950E-0014-3947-9209-808EC587F838}">
      <dgm:prSet/>
      <dgm:spPr/>
      <dgm:t>
        <a:bodyPr/>
        <a:lstStyle/>
        <a:p>
          <a:endParaRPr lang="fr-FR"/>
        </a:p>
      </dgm:t>
    </dgm:pt>
    <dgm:pt modelId="{C008017C-F535-BF4B-AA35-CDE7DAED658F}" type="sibTrans" cxnId="{A848950E-0014-3947-9209-808EC587F838}">
      <dgm:prSet/>
      <dgm:spPr/>
      <dgm:t>
        <a:bodyPr/>
        <a:lstStyle/>
        <a:p>
          <a:endParaRPr lang="fr-FR"/>
        </a:p>
      </dgm:t>
    </dgm:pt>
    <dgm:pt modelId="{6FB7EB0C-965E-BA4D-B48F-72BE99F26552}">
      <dgm:prSet/>
      <dgm:spPr/>
      <dgm:t>
        <a:bodyPr/>
        <a:lstStyle/>
        <a:p>
          <a:pPr rtl="0"/>
          <a:r>
            <a:rPr lang="fr-FR" dirty="0"/>
            <a:t>« Lire c’est</a:t>
          </a:r>
          <a:r>
            <a:rPr lang="fr-FR" b="1" dirty="0"/>
            <a:t> d’abord décoder</a:t>
          </a:r>
          <a:r>
            <a:rPr lang="fr-FR" dirty="0"/>
            <a:t> et le décodage est bien la </a:t>
          </a:r>
          <a:r>
            <a:rPr lang="fr-FR" b="1" dirty="0"/>
            <a:t>condition de la compréhension </a:t>
          </a:r>
          <a:r>
            <a:rPr lang="fr-FR" dirty="0"/>
            <a:t>» </a:t>
          </a:r>
          <a:r>
            <a:rPr lang="fr-FR" i="1" dirty="0"/>
            <a:t>Guide Pour enseigner la lecture et l’écriture au CP </a:t>
          </a:r>
          <a:r>
            <a:rPr lang="fr-FR" dirty="0"/>
            <a:t>p50</a:t>
          </a:r>
        </a:p>
      </dgm:t>
    </dgm:pt>
    <dgm:pt modelId="{945D6753-D349-A94F-B589-E9A0A0EDAD05}" type="parTrans" cxnId="{0AE74ADE-65BE-FF49-B6B0-87CB566ABB2F}">
      <dgm:prSet/>
      <dgm:spPr/>
      <dgm:t>
        <a:bodyPr/>
        <a:lstStyle/>
        <a:p>
          <a:endParaRPr lang="fr-FR"/>
        </a:p>
      </dgm:t>
    </dgm:pt>
    <dgm:pt modelId="{E46DB08A-7D5C-FA4A-9BA1-F3884BF88651}" type="sibTrans" cxnId="{0AE74ADE-65BE-FF49-B6B0-87CB566ABB2F}">
      <dgm:prSet/>
      <dgm:spPr/>
      <dgm:t>
        <a:bodyPr/>
        <a:lstStyle/>
        <a:p>
          <a:endParaRPr lang="fr-FR"/>
        </a:p>
      </dgm:t>
    </dgm:pt>
    <dgm:pt modelId="{D27AF4E1-01B6-A64F-97CA-555C9211195B}">
      <dgm:prSet/>
      <dgm:spPr/>
      <dgm:t>
        <a:bodyPr/>
        <a:lstStyle/>
        <a:p>
          <a:pPr rtl="0"/>
          <a:r>
            <a:rPr lang="fr-FR" dirty="0"/>
            <a:t>Programmer les sons en respectant le tempo de 14/15 sons au cours des 9 premières semaines.</a:t>
          </a:r>
        </a:p>
      </dgm:t>
    </dgm:pt>
    <dgm:pt modelId="{9F853733-DAD5-C247-82ED-E99100013FAF}" type="parTrans" cxnId="{2A65FDB5-CDB3-534A-A679-6372E973B571}">
      <dgm:prSet/>
      <dgm:spPr/>
      <dgm:t>
        <a:bodyPr/>
        <a:lstStyle/>
        <a:p>
          <a:endParaRPr lang="fr-FR"/>
        </a:p>
      </dgm:t>
    </dgm:pt>
    <dgm:pt modelId="{C19AA188-FDC3-024D-BEBE-BD69EF36DC8C}" type="sibTrans" cxnId="{2A65FDB5-CDB3-534A-A679-6372E973B571}">
      <dgm:prSet/>
      <dgm:spPr/>
      <dgm:t>
        <a:bodyPr/>
        <a:lstStyle/>
        <a:p>
          <a:endParaRPr lang="fr-FR"/>
        </a:p>
      </dgm:t>
    </dgm:pt>
    <dgm:pt modelId="{79E920EC-66B6-334A-BCE5-32533F38B534}">
      <dgm:prSet custT="1"/>
      <dgm:spPr/>
      <dgm:t>
        <a:bodyPr/>
        <a:lstStyle/>
        <a:p>
          <a:pPr rtl="0"/>
          <a:r>
            <a:rPr lang="fr-FR" sz="2000" dirty="0"/>
            <a:t>« En </a:t>
          </a:r>
          <a:r>
            <a:rPr lang="fr-FR" sz="2000" b="1" dirty="0"/>
            <a:t>fin de CP</a:t>
          </a:r>
          <a:r>
            <a:rPr lang="fr-FR" sz="2000" dirty="0"/>
            <a:t>, l’élève doit être </a:t>
          </a:r>
          <a:r>
            <a:rPr lang="fr-FR" sz="2000" b="1" dirty="0"/>
            <a:t>lecteur et scripteur autonome</a:t>
          </a:r>
          <a:r>
            <a:rPr lang="fr-FR" sz="2000" dirty="0"/>
            <a:t>. C’est le premier niveau de la </a:t>
          </a:r>
          <a:r>
            <a:rPr lang="fr-FR" sz="2000" dirty="0" err="1"/>
            <a:t>littératie</a:t>
          </a:r>
          <a:r>
            <a:rPr lang="fr-FR" sz="2000" dirty="0"/>
            <a:t> » </a:t>
          </a:r>
        </a:p>
        <a:p>
          <a:pPr rtl="0"/>
          <a:r>
            <a:rPr lang="fr-FR" sz="2000" dirty="0"/>
            <a:t>José Morais : lire, écrire et être libre. </a:t>
          </a:r>
        </a:p>
      </dgm:t>
    </dgm:pt>
    <dgm:pt modelId="{C014C477-EAFB-054D-90D1-AF5F799AF83C}" type="parTrans" cxnId="{140E8BF0-F64C-5240-9C28-FD5ABABBDC08}">
      <dgm:prSet/>
      <dgm:spPr/>
    </dgm:pt>
    <dgm:pt modelId="{F462A9AF-EECD-3A44-A4B1-08C3A809CB35}" type="sibTrans" cxnId="{140E8BF0-F64C-5240-9C28-FD5ABABBDC08}">
      <dgm:prSet/>
      <dgm:spPr/>
    </dgm:pt>
    <dgm:pt modelId="{F77CB731-3608-1343-94F4-0373177B2E0D}" type="pres">
      <dgm:prSet presAssocID="{ED3243BE-FA42-2748-9F38-61F494F7A86B}" presName="diagram" presStyleCnt="0">
        <dgm:presLayoutVars>
          <dgm:chMax val="1"/>
          <dgm:dir/>
          <dgm:animLvl val="ctr"/>
          <dgm:resizeHandles val="exact"/>
        </dgm:presLayoutVars>
      </dgm:prSet>
      <dgm:spPr/>
    </dgm:pt>
    <dgm:pt modelId="{C8B703D1-771F-D848-AD14-57124A628F1C}" type="pres">
      <dgm:prSet presAssocID="{ED3243BE-FA42-2748-9F38-61F494F7A86B}" presName="matrix" presStyleCnt="0"/>
      <dgm:spPr/>
    </dgm:pt>
    <dgm:pt modelId="{C9043B78-CDCC-D140-B446-9E3EC4BC9ABF}" type="pres">
      <dgm:prSet presAssocID="{ED3243BE-FA42-2748-9F38-61F494F7A86B}" presName="tile1" presStyleLbl="node1" presStyleIdx="0" presStyleCnt="4"/>
      <dgm:spPr/>
    </dgm:pt>
    <dgm:pt modelId="{B0056014-094A-8844-8561-7F0918289B59}" type="pres">
      <dgm:prSet presAssocID="{ED3243BE-FA42-2748-9F38-61F494F7A86B}" presName="tile1text" presStyleLbl="node1" presStyleIdx="0" presStyleCnt="4">
        <dgm:presLayoutVars>
          <dgm:chMax val="0"/>
          <dgm:chPref val="0"/>
          <dgm:bulletEnabled val="1"/>
        </dgm:presLayoutVars>
      </dgm:prSet>
      <dgm:spPr/>
    </dgm:pt>
    <dgm:pt modelId="{77890B2F-2498-0C40-8343-728783E42963}" type="pres">
      <dgm:prSet presAssocID="{ED3243BE-FA42-2748-9F38-61F494F7A86B}" presName="tile2" presStyleLbl="node1" presStyleIdx="1" presStyleCnt="4"/>
      <dgm:spPr/>
    </dgm:pt>
    <dgm:pt modelId="{D0C6DDD0-C994-6548-9834-3615708A9C70}" type="pres">
      <dgm:prSet presAssocID="{ED3243BE-FA42-2748-9F38-61F494F7A86B}" presName="tile2text" presStyleLbl="node1" presStyleIdx="1" presStyleCnt="4">
        <dgm:presLayoutVars>
          <dgm:chMax val="0"/>
          <dgm:chPref val="0"/>
          <dgm:bulletEnabled val="1"/>
        </dgm:presLayoutVars>
      </dgm:prSet>
      <dgm:spPr/>
    </dgm:pt>
    <dgm:pt modelId="{3D3AEA24-39AF-7140-BD78-2854B9AEAA93}" type="pres">
      <dgm:prSet presAssocID="{ED3243BE-FA42-2748-9F38-61F494F7A86B}" presName="tile3" presStyleLbl="node1" presStyleIdx="2" presStyleCnt="4"/>
      <dgm:spPr/>
    </dgm:pt>
    <dgm:pt modelId="{0194C95F-37D5-794D-963E-4E4EEC08D54D}" type="pres">
      <dgm:prSet presAssocID="{ED3243BE-FA42-2748-9F38-61F494F7A86B}" presName="tile3text" presStyleLbl="node1" presStyleIdx="2" presStyleCnt="4">
        <dgm:presLayoutVars>
          <dgm:chMax val="0"/>
          <dgm:chPref val="0"/>
          <dgm:bulletEnabled val="1"/>
        </dgm:presLayoutVars>
      </dgm:prSet>
      <dgm:spPr/>
    </dgm:pt>
    <dgm:pt modelId="{40CD8D1E-EC3C-4F41-BE93-FFF1E78FC260}" type="pres">
      <dgm:prSet presAssocID="{ED3243BE-FA42-2748-9F38-61F494F7A86B}" presName="tile4" presStyleLbl="node1" presStyleIdx="3" presStyleCnt="4"/>
      <dgm:spPr/>
    </dgm:pt>
    <dgm:pt modelId="{7673B16E-66A8-F149-A744-F2AC21D11AD8}" type="pres">
      <dgm:prSet presAssocID="{ED3243BE-FA42-2748-9F38-61F494F7A86B}" presName="tile4text" presStyleLbl="node1" presStyleIdx="3" presStyleCnt="4">
        <dgm:presLayoutVars>
          <dgm:chMax val="0"/>
          <dgm:chPref val="0"/>
          <dgm:bulletEnabled val="1"/>
        </dgm:presLayoutVars>
      </dgm:prSet>
      <dgm:spPr/>
    </dgm:pt>
    <dgm:pt modelId="{F8EA4765-1B4B-774F-96C7-9D1EEC12BD8C}" type="pres">
      <dgm:prSet presAssocID="{ED3243BE-FA42-2748-9F38-61F494F7A86B}" presName="centerTile" presStyleLbl="fgShp" presStyleIdx="0" presStyleCnt="1">
        <dgm:presLayoutVars>
          <dgm:chMax val="0"/>
          <dgm:chPref val="0"/>
        </dgm:presLayoutVars>
      </dgm:prSet>
      <dgm:spPr/>
    </dgm:pt>
  </dgm:ptLst>
  <dgm:cxnLst>
    <dgm:cxn modelId="{D6B62203-1598-2249-9F8E-CFC582520DCC}" type="presOf" srcId="{6FB7EB0C-965E-BA4D-B48F-72BE99F26552}" destId="{B0056014-094A-8844-8561-7F0918289B59}" srcOrd="1" destOrd="0" presId="urn:microsoft.com/office/officeart/2005/8/layout/matrix1"/>
    <dgm:cxn modelId="{2ED27C03-F78F-444D-BB8C-A99E334C981D}" type="presOf" srcId="{FDD02563-0EF0-E547-9C28-F251A3668175}" destId="{3D3AEA24-39AF-7140-BD78-2854B9AEAA93}" srcOrd="0" destOrd="0" presId="urn:microsoft.com/office/officeart/2005/8/layout/matrix1"/>
    <dgm:cxn modelId="{4FB09406-5097-C840-B45A-697C77516C5D}" type="presOf" srcId="{3DD45332-DB52-2046-88A0-B0D9D35FAB94}" destId="{F8EA4765-1B4B-774F-96C7-9D1EEC12BD8C}" srcOrd="0" destOrd="0" presId="urn:microsoft.com/office/officeart/2005/8/layout/matrix1"/>
    <dgm:cxn modelId="{E2DC7D08-F031-F042-A72A-A041313D7991}" type="presOf" srcId="{D27AF4E1-01B6-A64F-97CA-555C9211195B}" destId="{7673B16E-66A8-F149-A744-F2AC21D11AD8}" srcOrd="1" destOrd="0" presId="urn:microsoft.com/office/officeart/2005/8/layout/matrix1"/>
    <dgm:cxn modelId="{A848950E-0014-3947-9209-808EC587F838}" srcId="{3DD45332-DB52-2046-88A0-B0D9D35FAB94}" destId="{FDD02563-0EF0-E547-9C28-F251A3668175}" srcOrd="2" destOrd="0" parTransId="{3BEAA680-E7F8-FC4B-AB4A-85470E353C01}" sibTransId="{C008017C-F535-BF4B-AA35-CDE7DAED658F}"/>
    <dgm:cxn modelId="{FA7AC041-F4B0-F347-BC46-542560756A46}" type="presOf" srcId="{D27AF4E1-01B6-A64F-97CA-555C9211195B}" destId="{40CD8D1E-EC3C-4F41-BE93-FFF1E78FC260}" srcOrd="0" destOrd="0" presId="urn:microsoft.com/office/officeart/2005/8/layout/matrix1"/>
    <dgm:cxn modelId="{EEA27351-03EB-8446-9587-D20B250C13F1}" type="presOf" srcId="{FDD02563-0EF0-E547-9C28-F251A3668175}" destId="{0194C95F-37D5-794D-963E-4E4EEC08D54D}" srcOrd="1" destOrd="0" presId="urn:microsoft.com/office/officeart/2005/8/layout/matrix1"/>
    <dgm:cxn modelId="{9FB47851-0FCE-E342-B604-CBE850D53194}" type="presOf" srcId="{6FB7EB0C-965E-BA4D-B48F-72BE99F26552}" destId="{C9043B78-CDCC-D140-B446-9E3EC4BC9ABF}" srcOrd="0" destOrd="0" presId="urn:microsoft.com/office/officeart/2005/8/layout/matrix1"/>
    <dgm:cxn modelId="{7D13FB72-3F1C-2449-8DBD-69BFF4FCA1B4}" type="presOf" srcId="{79E920EC-66B6-334A-BCE5-32533F38B534}" destId="{77890B2F-2498-0C40-8343-728783E42963}" srcOrd="0" destOrd="0" presId="urn:microsoft.com/office/officeart/2005/8/layout/matrix1"/>
    <dgm:cxn modelId="{5C88E58A-E5EE-214B-86A5-7E34932297FC}" type="presOf" srcId="{ED3243BE-FA42-2748-9F38-61F494F7A86B}" destId="{F77CB731-3608-1343-94F4-0373177B2E0D}" srcOrd="0" destOrd="0" presId="urn:microsoft.com/office/officeart/2005/8/layout/matrix1"/>
    <dgm:cxn modelId="{3BF63EB4-FCAB-DD4E-AAEA-EEF7436E109D}" type="presOf" srcId="{79E920EC-66B6-334A-BCE5-32533F38B534}" destId="{D0C6DDD0-C994-6548-9834-3615708A9C70}" srcOrd="1" destOrd="0" presId="urn:microsoft.com/office/officeart/2005/8/layout/matrix1"/>
    <dgm:cxn modelId="{2A65FDB5-CDB3-534A-A679-6372E973B571}" srcId="{3DD45332-DB52-2046-88A0-B0D9D35FAB94}" destId="{D27AF4E1-01B6-A64F-97CA-555C9211195B}" srcOrd="3" destOrd="0" parTransId="{9F853733-DAD5-C247-82ED-E99100013FAF}" sibTransId="{C19AA188-FDC3-024D-BEBE-BD69EF36DC8C}"/>
    <dgm:cxn modelId="{112B6ED9-14FF-6D4D-B316-AEFADDA04F5E}" srcId="{ED3243BE-FA42-2748-9F38-61F494F7A86B}" destId="{3DD45332-DB52-2046-88A0-B0D9D35FAB94}" srcOrd="0" destOrd="0" parTransId="{675DDE0D-E68D-2941-BBF9-66D8BFF19D67}" sibTransId="{D4E665A5-32E0-3246-8B46-36C716037639}"/>
    <dgm:cxn modelId="{0AE74ADE-65BE-FF49-B6B0-87CB566ABB2F}" srcId="{3DD45332-DB52-2046-88A0-B0D9D35FAB94}" destId="{6FB7EB0C-965E-BA4D-B48F-72BE99F26552}" srcOrd="0" destOrd="0" parTransId="{945D6753-D349-A94F-B589-E9A0A0EDAD05}" sibTransId="{E46DB08A-7D5C-FA4A-9BA1-F3884BF88651}"/>
    <dgm:cxn modelId="{140E8BF0-F64C-5240-9C28-FD5ABABBDC08}" srcId="{3DD45332-DB52-2046-88A0-B0D9D35FAB94}" destId="{79E920EC-66B6-334A-BCE5-32533F38B534}" srcOrd="1" destOrd="0" parTransId="{C014C477-EAFB-054D-90D1-AF5F799AF83C}" sibTransId="{F462A9AF-EECD-3A44-A4B1-08C3A809CB35}"/>
    <dgm:cxn modelId="{334CC791-0B25-A54F-8022-6B2B76E08C94}" type="presParOf" srcId="{F77CB731-3608-1343-94F4-0373177B2E0D}" destId="{C8B703D1-771F-D848-AD14-57124A628F1C}" srcOrd="0" destOrd="0" presId="urn:microsoft.com/office/officeart/2005/8/layout/matrix1"/>
    <dgm:cxn modelId="{289DB02D-930E-DD4E-92C6-828FD58A9DA2}" type="presParOf" srcId="{C8B703D1-771F-D848-AD14-57124A628F1C}" destId="{C9043B78-CDCC-D140-B446-9E3EC4BC9ABF}" srcOrd="0" destOrd="0" presId="urn:microsoft.com/office/officeart/2005/8/layout/matrix1"/>
    <dgm:cxn modelId="{A5679875-FC19-D14A-8ACC-EEF0C8BC80B6}" type="presParOf" srcId="{C8B703D1-771F-D848-AD14-57124A628F1C}" destId="{B0056014-094A-8844-8561-7F0918289B59}" srcOrd="1" destOrd="0" presId="urn:microsoft.com/office/officeart/2005/8/layout/matrix1"/>
    <dgm:cxn modelId="{5B429C2D-C374-074D-A38D-4F2FEBE4FCCF}" type="presParOf" srcId="{C8B703D1-771F-D848-AD14-57124A628F1C}" destId="{77890B2F-2498-0C40-8343-728783E42963}" srcOrd="2" destOrd="0" presId="urn:microsoft.com/office/officeart/2005/8/layout/matrix1"/>
    <dgm:cxn modelId="{A958E386-E3D9-BD46-8132-4AC65A9AA8F4}" type="presParOf" srcId="{C8B703D1-771F-D848-AD14-57124A628F1C}" destId="{D0C6DDD0-C994-6548-9834-3615708A9C70}" srcOrd="3" destOrd="0" presId="urn:microsoft.com/office/officeart/2005/8/layout/matrix1"/>
    <dgm:cxn modelId="{AFD232B7-C6DA-6749-B174-6D2BFC495959}" type="presParOf" srcId="{C8B703D1-771F-D848-AD14-57124A628F1C}" destId="{3D3AEA24-39AF-7140-BD78-2854B9AEAA93}" srcOrd="4" destOrd="0" presId="urn:microsoft.com/office/officeart/2005/8/layout/matrix1"/>
    <dgm:cxn modelId="{6A1BBBFC-D8F5-E74E-A893-60388ECB2A8A}" type="presParOf" srcId="{C8B703D1-771F-D848-AD14-57124A628F1C}" destId="{0194C95F-37D5-794D-963E-4E4EEC08D54D}" srcOrd="5" destOrd="0" presId="urn:microsoft.com/office/officeart/2005/8/layout/matrix1"/>
    <dgm:cxn modelId="{35EEC2CF-DAB0-B248-BC60-9EFC3F7B1AE1}" type="presParOf" srcId="{C8B703D1-771F-D848-AD14-57124A628F1C}" destId="{40CD8D1E-EC3C-4F41-BE93-FFF1E78FC260}" srcOrd="6" destOrd="0" presId="urn:microsoft.com/office/officeart/2005/8/layout/matrix1"/>
    <dgm:cxn modelId="{0D978D06-E6AA-404F-AF0E-392535CB76C3}" type="presParOf" srcId="{C8B703D1-771F-D848-AD14-57124A628F1C}" destId="{7673B16E-66A8-F149-A744-F2AC21D11AD8}" srcOrd="7" destOrd="0" presId="urn:microsoft.com/office/officeart/2005/8/layout/matrix1"/>
    <dgm:cxn modelId="{1C2D1E76-4875-BA44-8399-9D1BE84329FF}" type="presParOf" srcId="{F77CB731-3608-1343-94F4-0373177B2E0D}" destId="{F8EA4765-1B4B-774F-96C7-9D1EEC12BD8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8338A-D328-9E4F-B10F-818A37208921}"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fr-FR"/>
        </a:p>
      </dgm:t>
    </dgm:pt>
    <dgm:pt modelId="{FFB755B9-BA97-9745-A6F6-FA444F3D50A2}">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fr-FR" dirty="0"/>
            <a:t>Réactiver le découpage de mots en syllabes</a:t>
          </a:r>
        </a:p>
        <a:p>
          <a:pPr defTabSz="2622550" rtl="0">
            <a:lnSpc>
              <a:spcPct val="90000"/>
            </a:lnSpc>
            <a:spcBef>
              <a:spcPct val="0"/>
            </a:spcBef>
            <a:spcAft>
              <a:spcPct val="35000"/>
            </a:spcAft>
          </a:pPr>
          <a:endParaRPr lang="fr-FR" dirty="0"/>
        </a:p>
      </dgm:t>
    </dgm:pt>
    <dgm:pt modelId="{DFBD4DB3-7680-1243-9940-15923BC101B9}" type="parTrans" cxnId="{9683CA43-5932-684D-96A3-A57312B32741}">
      <dgm:prSet/>
      <dgm:spPr/>
      <dgm:t>
        <a:bodyPr/>
        <a:lstStyle/>
        <a:p>
          <a:endParaRPr lang="fr-FR"/>
        </a:p>
      </dgm:t>
    </dgm:pt>
    <dgm:pt modelId="{E1305CF1-566A-3C49-9D95-83EA987E006D}" type="sibTrans" cxnId="{9683CA43-5932-684D-96A3-A57312B32741}">
      <dgm:prSet/>
      <dgm:spPr/>
      <dgm:t>
        <a:bodyPr/>
        <a:lstStyle/>
        <a:p>
          <a:endParaRPr lang="fr-FR"/>
        </a:p>
      </dgm:t>
    </dgm:pt>
    <dgm:pt modelId="{48AA2EAF-BA1C-F148-9A4E-93C40781DAB7}">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fr-FR" dirty="0"/>
            <a:t>Quelle progressivité?</a:t>
          </a:r>
        </a:p>
        <a:p>
          <a:pPr marL="0" marR="0" indent="0" defTabSz="914400" rtl="0" eaLnBrk="1" fontAlgn="auto" latinLnBrk="0" hangingPunct="1">
            <a:lnSpc>
              <a:spcPct val="100000"/>
            </a:lnSpc>
            <a:spcBef>
              <a:spcPts val="0"/>
            </a:spcBef>
            <a:spcAft>
              <a:spcPts val="0"/>
            </a:spcAft>
            <a:buClrTx/>
            <a:buSzTx/>
            <a:buFontTx/>
            <a:buNone/>
            <a:tabLst/>
            <a:defRPr/>
          </a:pPr>
          <a:endParaRPr lang="fr-FR" dirty="0"/>
        </a:p>
        <a:p>
          <a:pPr marL="0" marR="0" indent="0" defTabSz="914400" rtl="0" eaLnBrk="1" fontAlgn="auto" latinLnBrk="0" hangingPunct="1">
            <a:lnSpc>
              <a:spcPct val="100000"/>
            </a:lnSpc>
            <a:spcBef>
              <a:spcPts val="0"/>
            </a:spcBef>
            <a:spcAft>
              <a:spcPts val="0"/>
            </a:spcAft>
            <a:buClrTx/>
            <a:buSzTx/>
            <a:buFontTx/>
            <a:buNone/>
            <a:tabLst/>
            <a:defRPr/>
          </a:pPr>
          <a:r>
            <a:rPr lang="fr-FR" dirty="0"/>
            <a:t>Dans la continuité de la liaison avec l’école maternelle :</a:t>
          </a:r>
        </a:p>
        <a:p>
          <a:pPr defTabSz="755650" rtl="0">
            <a:lnSpc>
              <a:spcPct val="90000"/>
            </a:lnSpc>
            <a:spcBef>
              <a:spcPct val="0"/>
            </a:spcBef>
            <a:spcAft>
              <a:spcPct val="35000"/>
            </a:spcAft>
          </a:pPr>
          <a:endParaRPr lang="fr-FR" dirty="0"/>
        </a:p>
      </dgm:t>
    </dgm:pt>
    <dgm:pt modelId="{560EAD5E-F723-454E-9D29-B56CF4E46AF5}" type="parTrans" cxnId="{39169F68-23CD-1849-ABB8-95D3624F8382}">
      <dgm:prSet/>
      <dgm:spPr/>
      <dgm:t>
        <a:bodyPr/>
        <a:lstStyle/>
        <a:p>
          <a:endParaRPr lang="fr-FR"/>
        </a:p>
      </dgm:t>
    </dgm:pt>
    <dgm:pt modelId="{7F4C4412-3B36-9347-BDCB-5648229CDE5D}" type="sibTrans" cxnId="{39169F68-23CD-1849-ABB8-95D3624F8382}">
      <dgm:prSet/>
      <dgm:spPr/>
      <dgm:t>
        <a:bodyPr/>
        <a:lstStyle/>
        <a:p>
          <a:endParaRPr lang="fr-FR"/>
        </a:p>
      </dgm:t>
    </dgm:pt>
    <dgm:pt modelId="{69FDC83D-6030-5041-B73A-DA9A85660AD1}">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fr-FR" sz="2000" dirty="0"/>
            <a:t>Isoler les phonèmes consonnes dans les syllabes (conscience phonologique)</a:t>
          </a:r>
        </a:p>
      </dgm:t>
    </dgm:pt>
    <dgm:pt modelId="{4F13F282-97E2-9543-8EAB-3E29BCD842ED}" type="parTrans" cxnId="{CF5EC0C6-0559-9A42-923B-EDC20A11F98A}">
      <dgm:prSet/>
      <dgm:spPr/>
      <dgm:t>
        <a:bodyPr/>
        <a:lstStyle/>
        <a:p>
          <a:endParaRPr lang="fr-FR"/>
        </a:p>
      </dgm:t>
    </dgm:pt>
    <dgm:pt modelId="{B0A0BFC8-73A0-044C-931D-75D9C961116F}" type="sibTrans" cxnId="{CF5EC0C6-0559-9A42-923B-EDC20A11F98A}">
      <dgm:prSet/>
      <dgm:spPr/>
      <dgm:t>
        <a:bodyPr/>
        <a:lstStyle/>
        <a:p>
          <a:endParaRPr lang="fr-FR"/>
        </a:p>
      </dgm:t>
    </dgm:pt>
    <dgm:pt modelId="{250321D4-7267-6D41-9CCB-846409C425FD}">
      <dgm:prSet custT="1"/>
      <dgm:spPr/>
      <dgm:t>
        <a:bodyPr/>
        <a:lstStyle/>
        <a:p>
          <a:pPr rtl="0"/>
          <a:r>
            <a:rPr lang="fr-FR" sz="1800" dirty="0"/>
            <a:t>Segmenter des syllabes simples (CV VC CVC) en phonèmes + fusionner des phonèmes pour trouver la syllabe correspondante</a:t>
          </a:r>
        </a:p>
      </dgm:t>
    </dgm:pt>
    <dgm:pt modelId="{C5A1840B-5705-954C-A863-E44FF8A1EDFC}" type="parTrans" cxnId="{FE6AC6C7-BFEE-F641-B56D-84CA78D0B73E}">
      <dgm:prSet/>
      <dgm:spPr/>
      <dgm:t>
        <a:bodyPr/>
        <a:lstStyle/>
        <a:p>
          <a:endParaRPr lang="fr-FR"/>
        </a:p>
      </dgm:t>
    </dgm:pt>
    <dgm:pt modelId="{777A7289-B581-474D-B546-EBA0B7F93FD3}" type="sibTrans" cxnId="{FE6AC6C7-BFEE-F641-B56D-84CA78D0B73E}">
      <dgm:prSet/>
      <dgm:spPr/>
      <dgm:t>
        <a:bodyPr/>
        <a:lstStyle/>
        <a:p>
          <a:endParaRPr lang="fr-FR"/>
        </a:p>
      </dgm:t>
    </dgm:pt>
    <dgm:pt modelId="{63426F48-444A-7449-BF47-5F03BCD86F93}">
      <dgm:prSet/>
      <dgm:spPr/>
      <dgm:t>
        <a:bodyPr/>
        <a:lstStyle/>
        <a:p>
          <a:pPr rtl="0"/>
          <a:r>
            <a:rPr lang="fr-FR"/>
            <a:t>Décoder des syllabes, des mots simples, des phrases et des textes déchiffrables (lien avec l’étude des CGP)</a:t>
          </a:r>
        </a:p>
      </dgm:t>
    </dgm:pt>
    <dgm:pt modelId="{326CB3F5-C9F1-6E4E-B660-C49CA9080010}" type="parTrans" cxnId="{6B57F1BE-5B27-0640-89FF-61221E210502}">
      <dgm:prSet/>
      <dgm:spPr/>
      <dgm:t>
        <a:bodyPr/>
        <a:lstStyle/>
        <a:p>
          <a:endParaRPr lang="fr-FR"/>
        </a:p>
      </dgm:t>
    </dgm:pt>
    <dgm:pt modelId="{8EA7C997-14E3-5E40-8FDC-276F50F2015E}" type="sibTrans" cxnId="{6B57F1BE-5B27-0640-89FF-61221E210502}">
      <dgm:prSet/>
      <dgm:spPr/>
      <dgm:t>
        <a:bodyPr/>
        <a:lstStyle/>
        <a:p>
          <a:endParaRPr lang="fr-FR"/>
        </a:p>
      </dgm:t>
    </dgm:pt>
    <dgm:pt modelId="{B8862E4B-4A56-CA47-9202-8A5EFE58E716}">
      <dgm:prSet/>
      <dgm:spPr/>
      <dgm:t>
        <a:bodyPr/>
        <a:lstStyle/>
        <a:p>
          <a:pPr rtl="0"/>
          <a:r>
            <a:rPr lang="fr-FR"/>
            <a:t>Automatiser en lien avec les activités d’écriture</a:t>
          </a:r>
        </a:p>
      </dgm:t>
    </dgm:pt>
    <dgm:pt modelId="{DE2E3CBD-9901-0D4C-B4BD-F875B641FCAE}" type="parTrans" cxnId="{34103C7B-353D-F146-9DB2-2E3E565E5A41}">
      <dgm:prSet/>
      <dgm:spPr/>
      <dgm:t>
        <a:bodyPr/>
        <a:lstStyle/>
        <a:p>
          <a:endParaRPr lang="fr-FR"/>
        </a:p>
      </dgm:t>
    </dgm:pt>
    <dgm:pt modelId="{06EB9CEF-41B7-4041-BCB4-C6B1078ABFB1}" type="sibTrans" cxnId="{34103C7B-353D-F146-9DB2-2E3E565E5A41}">
      <dgm:prSet/>
      <dgm:spPr/>
      <dgm:t>
        <a:bodyPr/>
        <a:lstStyle/>
        <a:p>
          <a:endParaRPr lang="fr-FR"/>
        </a:p>
      </dgm:t>
    </dgm:pt>
    <dgm:pt modelId="{E6BEC578-CF7B-A24C-9C1E-9C7200AEB662}" type="pres">
      <dgm:prSet presAssocID="{7378338A-D328-9E4F-B10F-818A37208921}" presName="Name0" presStyleCnt="0">
        <dgm:presLayoutVars>
          <dgm:chPref val="1"/>
          <dgm:dir/>
          <dgm:animOne val="branch"/>
          <dgm:animLvl val="lvl"/>
          <dgm:resizeHandles/>
        </dgm:presLayoutVars>
      </dgm:prSet>
      <dgm:spPr/>
    </dgm:pt>
    <dgm:pt modelId="{355B8091-2BE3-EB4F-A973-FCA36428DD8E}" type="pres">
      <dgm:prSet presAssocID="{FFB755B9-BA97-9745-A6F6-FA444F3D50A2}" presName="vertOne" presStyleCnt="0"/>
      <dgm:spPr/>
    </dgm:pt>
    <dgm:pt modelId="{28D1D4F6-F0A6-914E-8AF8-A69A28F1A70B}" type="pres">
      <dgm:prSet presAssocID="{FFB755B9-BA97-9745-A6F6-FA444F3D50A2}" presName="txOne" presStyleLbl="node0" presStyleIdx="0" presStyleCnt="2" custScaleY="53193" custLinFactNeighborX="11061" custLinFactNeighborY="28077">
        <dgm:presLayoutVars>
          <dgm:chPref val="3"/>
        </dgm:presLayoutVars>
      </dgm:prSet>
      <dgm:spPr/>
    </dgm:pt>
    <dgm:pt modelId="{DB0C2ADF-A968-C24C-B803-50B2C9054C88}" type="pres">
      <dgm:prSet presAssocID="{FFB755B9-BA97-9745-A6F6-FA444F3D50A2}" presName="horzOne" presStyleCnt="0"/>
      <dgm:spPr/>
    </dgm:pt>
    <dgm:pt modelId="{CD303D41-642A-1D44-BB06-485BAE0A6B64}" type="pres">
      <dgm:prSet presAssocID="{E1305CF1-566A-3C49-9D95-83EA987E006D}" presName="sibSpaceOne" presStyleCnt="0"/>
      <dgm:spPr/>
    </dgm:pt>
    <dgm:pt modelId="{3D36671D-465A-9B48-BAA8-E0147D573830}" type="pres">
      <dgm:prSet presAssocID="{48AA2EAF-BA1C-F148-9A4E-93C40781DAB7}" presName="vertOne" presStyleCnt="0"/>
      <dgm:spPr/>
    </dgm:pt>
    <dgm:pt modelId="{75EB1117-8DD0-8445-AB0F-C24776F3FCF8}" type="pres">
      <dgm:prSet presAssocID="{48AA2EAF-BA1C-F148-9A4E-93C40781DAB7}" presName="txOne" presStyleLbl="node0" presStyleIdx="1" presStyleCnt="2" custScaleX="104182" custScaleY="23483" custLinFactNeighborX="-14611" custLinFactNeighborY="-662">
        <dgm:presLayoutVars>
          <dgm:chPref val="3"/>
        </dgm:presLayoutVars>
      </dgm:prSet>
      <dgm:spPr/>
    </dgm:pt>
    <dgm:pt modelId="{1E37AA2F-07FB-0B43-AD3D-7E22DC8AD962}" type="pres">
      <dgm:prSet presAssocID="{48AA2EAF-BA1C-F148-9A4E-93C40781DAB7}" presName="parTransOne" presStyleCnt="0"/>
      <dgm:spPr/>
    </dgm:pt>
    <dgm:pt modelId="{DDEB523C-7806-8745-9721-93D48DE896FF}" type="pres">
      <dgm:prSet presAssocID="{48AA2EAF-BA1C-F148-9A4E-93C40781DAB7}" presName="horzOne" presStyleCnt="0"/>
      <dgm:spPr/>
    </dgm:pt>
    <dgm:pt modelId="{3BDF4D8C-5D9D-4741-9BAA-3F89928A7478}" type="pres">
      <dgm:prSet presAssocID="{69FDC83D-6030-5041-B73A-DA9A85660AD1}" presName="vertTwo" presStyleCnt="0"/>
      <dgm:spPr/>
    </dgm:pt>
    <dgm:pt modelId="{9787D632-1422-9243-BFB1-E6EF8DBF433E}" type="pres">
      <dgm:prSet presAssocID="{69FDC83D-6030-5041-B73A-DA9A85660AD1}" presName="txTwo" presStyleLbl="node2" presStyleIdx="0" presStyleCnt="4" custScaleY="64013">
        <dgm:presLayoutVars>
          <dgm:chPref val="3"/>
        </dgm:presLayoutVars>
      </dgm:prSet>
      <dgm:spPr/>
    </dgm:pt>
    <dgm:pt modelId="{1B1D85D3-12A8-DB4E-BFB1-54374C9472BF}" type="pres">
      <dgm:prSet presAssocID="{69FDC83D-6030-5041-B73A-DA9A85660AD1}" presName="horzTwo" presStyleCnt="0"/>
      <dgm:spPr/>
    </dgm:pt>
    <dgm:pt modelId="{324CD1AD-FC8B-D047-88BA-8CC2AE41B4FC}" type="pres">
      <dgm:prSet presAssocID="{B0A0BFC8-73A0-044C-931D-75D9C961116F}" presName="sibSpaceTwo" presStyleCnt="0"/>
      <dgm:spPr/>
    </dgm:pt>
    <dgm:pt modelId="{CCC42433-BB8E-094D-BD75-21D9A0973E4C}" type="pres">
      <dgm:prSet presAssocID="{250321D4-7267-6D41-9CCB-846409C425FD}" presName="vertTwo" presStyleCnt="0"/>
      <dgm:spPr/>
    </dgm:pt>
    <dgm:pt modelId="{A7BE6BFE-B2AB-C642-95B5-155045DBBFFF}" type="pres">
      <dgm:prSet presAssocID="{250321D4-7267-6D41-9CCB-846409C425FD}" presName="txTwo" presStyleLbl="node2" presStyleIdx="1" presStyleCnt="4" custScaleY="55921" custLinFactNeighborX="-812" custLinFactNeighborY="10999">
        <dgm:presLayoutVars>
          <dgm:chPref val="3"/>
        </dgm:presLayoutVars>
      </dgm:prSet>
      <dgm:spPr/>
    </dgm:pt>
    <dgm:pt modelId="{08B5CC6B-0B60-3F42-9EFD-2DB131C5B623}" type="pres">
      <dgm:prSet presAssocID="{250321D4-7267-6D41-9CCB-846409C425FD}" presName="horzTwo" presStyleCnt="0"/>
      <dgm:spPr/>
    </dgm:pt>
    <dgm:pt modelId="{8606685A-50A2-7D42-AA29-48F7059E3293}" type="pres">
      <dgm:prSet presAssocID="{777A7289-B581-474D-B546-EBA0B7F93FD3}" presName="sibSpaceTwo" presStyleCnt="0"/>
      <dgm:spPr/>
    </dgm:pt>
    <dgm:pt modelId="{61C4C098-E7D1-9D45-8233-A49DD061C973}" type="pres">
      <dgm:prSet presAssocID="{63426F48-444A-7449-BF47-5F03BCD86F93}" presName="vertTwo" presStyleCnt="0"/>
      <dgm:spPr/>
    </dgm:pt>
    <dgm:pt modelId="{43B3C788-1B31-7E43-9688-4C518DA8DD13}" type="pres">
      <dgm:prSet presAssocID="{63426F48-444A-7449-BF47-5F03BCD86F93}" presName="txTwo" presStyleLbl="node2" presStyleIdx="2" presStyleCnt="4" custScaleY="46064" custLinFactNeighborX="-3249" custLinFactNeighborY="18787">
        <dgm:presLayoutVars>
          <dgm:chPref val="3"/>
        </dgm:presLayoutVars>
      </dgm:prSet>
      <dgm:spPr/>
    </dgm:pt>
    <dgm:pt modelId="{5E1D4110-DE2B-244C-9860-07FFAF874660}" type="pres">
      <dgm:prSet presAssocID="{63426F48-444A-7449-BF47-5F03BCD86F93}" presName="horzTwo" presStyleCnt="0"/>
      <dgm:spPr/>
    </dgm:pt>
    <dgm:pt modelId="{A7ADC127-9F0F-3640-BB43-2F27C8D95D1B}" type="pres">
      <dgm:prSet presAssocID="{8EA7C997-14E3-5E40-8FDC-276F50F2015E}" presName="sibSpaceTwo" presStyleCnt="0"/>
      <dgm:spPr/>
    </dgm:pt>
    <dgm:pt modelId="{08B0B174-04EC-174A-B15F-654A8D5310CA}" type="pres">
      <dgm:prSet presAssocID="{B8862E4B-4A56-CA47-9202-8A5EFE58E716}" presName="vertTwo" presStyleCnt="0"/>
      <dgm:spPr/>
    </dgm:pt>
    <dgm:pt modelId="{378330D1-FF25-014F-AE19-790EFF0DF1A2}" type="pres">
      <dgm:prSet presAssocID="{B8862E4B-4A56-CA47-9202-8A5EFE58E716}" presName="txTwo" presStyleLbl="node2" presStyleIdx="3" presStyleCnt="4" custScaleY="31029" custLinFactNeighborX="-4754" custLinFactNeighborY="35432">
        <dgm:presLayoutVars>
          <dgm:chPref val="3"/>
        </dgm:presLayoutVars>
      </dgm:prSet>
      <dgm:spPr/>
    </dgm:pt>
    <dgm:pt modelId="{DD95A3B7-942E-1547-8C62-A8F3EC9FEB19}" type="pres">
      <dgm:prSet presAssocID="{B8862E4B-4A56-CA47-9202-8A5EFE58E716}" presName="horzTwo" presStyleCnt="0"/>
      <dgm:spPr/>
    </dgm:pt>
  </dgm:ptLst>
  <dgm:cxnLst>
    <dgm:cxn modelId="{0A80852E-87E4-914D-AB6F-13A81B183FB9}" type="presOf" srcId="{250321D4-7267-6D41-9CCB-846409C425FD}" destId="{A7BE6BFE-B2AB-C642-95B5-155045DBBFFF}" srcOrd="0" destOrd="0" presId="urn:microsoft.com/office/officeart/2005/8/layout/hierarchy4"/>
    <dgm:cxn modelId="{9683CA43-5932-684D-96A3-A57312B32741}" srcId="{7378338A-D328-9E4F-B10F-818A37208921}" destId="{FFB755B9-BA97-9745-A6F6-FA444F3D50A2}" srcOrd="0" destOrd="0" parTransId="{DFBD4DB3-7680-1243-9940-15923BC101B9}" sibTransId="{E1305CF1-566A-3C49-9D95-83EA987E006D}"/>
    <dgm:cxn modelId="{39169F68-23CD-1849-ABB8-95D3624F8382}" srcId="{7378338A-D328-9E4F-B10F-818A37208921}" destId="{48AA2EAF-BA1C-F148-9A4E-93C40781DAB7}" srcOrd="1" destOrd="0" parTransId="{560EAD5E-F723-454E-9D29-B56CF4E46AF5}" sibTransId="{7F4C4412-3B36-9347-BDCB-5648229CDE5D}"/>
    <dgm:cxn modelId="{34103C7B-353D-F146-9DB2-2E3E565E5A41}" srcId="{48AA2EAF-BA1C-F148-9A4E-93C40781DAB7}" destId="{B8862E4B-4A56-CA47-9202-8A5EFE58E716}" srcOrd="3" destOrd="0" parTransId="{DE2E3CBD-9901-0D4C-B4BD-F875B641FCAE}" sibTransId="{06EB9CEF-41B7-4041-BCB4-C6B1078ABFB1}"/>
    <dgm:cxn modelId="{F2B7A584-DC87-ED48-83F1-070C89FB3881}" type="presOf" srcId="{63426F48-444A-7449-BF47-5F03BCD86F93}" destId="{43B3C788-1B31-7E43-9688-4C518DA8DD13}" srcOrd="0" destOrd="0" presId="urn:microsoft.com/office/officeart/2005/8/layout/hierarchy4"/>
    <dgm:cxn modelId="{F0546991-C34B-774B-8B83-CA9079DB2B9C}" type="presOf" srcId="{48AA2EAF-BA1C-F148-9A4E-93C40781DAB7}" destId="{75EB1117-8DD0-8445-AB0F-C24776F3FCF8}" srcOrd="0" destOrd="0" presId="urn:microsoft.com/office/officeart/2005/8/layout/hierarchy4"/>
    <dgm:cxn modelId="{D6866094-E79F-6F46-BFB3-A3F1F5D01D5E}" type="presOf" srcId="{B8862E4B-4A56-CA47-9202-8A5EFE58E716}" destId="{378330D1-FF25-014F-AE19-790EFF0DF1A2}" srcOrd="0" destOrd="0" presId="urn:microsoft.com/office/officeart/2005/8/layout/hierarchy4"/>
    <dgm:cxn modelId="{FB1555A8-13D3-6C4B-B63A-3C832B68F846}" type="presOf" srcId="{69FDC83D-6030-5041-B73A-DA9A85660AD1}" destId="{9787D632-1422-9243-BFB1-E6EF8DBF433E}" srcOrd="0" destOrd="0" presId="urn:microsoft.com/office/officeart/2005/8/layout/hierarchy4"/>
    <dgm:cxn modelId="{6B57F1BE-5B27-0640-89FF-61221E210502}" srcId="{48AA2EAF-BA1C-F148-9A4E-93C40781DAB7}" destId="{63426F48-444A-7449-BF47-5F03BCD86F93}" srcOrd="2" destOrd="0" parTransId="{326CB3F5-C9F1-6E4E-B660-C49CA9080010}" sibTransId="{8EA7C997-14E3-5E40-8FDC-276F50F2015E}"/>
    <dgm:cxn modelId="{CF5EC0C6-0559-9A42-923B-EDC20A11F98A}" srcId="{48AA2EAF-BA1C-F148-9A4E-93C40781DAB7}" destId="{69FDC83D-6030-5041-B73A-DA9A85660AD1}" srcOrd="0" destOrd="0" parTransId="{4F13F282-97E2-9543-8EAB-3E29BCD842ED}" sibTransId="{B0A0BFC8-73A0-044C-931D-75D9C961116F}"/>
    <dgm:cxn modelId="{FE6AC6C7-BFEE-F641-B56D-84CA78D0B73E}" srcId="{48AA2EAF-BA1C-F148-9A4E-93C40781DAB7}" destId="{250321D4-7267-6D41-9CCB-846409C425FD}" srcOrd="1" destOrd="0" parTransId="{C5A1840B-5705-954C-A863-E44FF8A1EDFC}" sibTransId="{777A7289-B581-474D-B546-EBA0B7F93FD3}"/>
    <dgm:cxn modelId="{15800CDB-813B-DA44-BF88-A3842EAFA455}" type="presOf" srcId="{FFB755B9-BA97-9745-A6F6-FA444F3D50A2}" destId="{28D1D4F6-F0A6-914E-8AF8-A69A28F1A70B}" srcOrd="0" destOrd="0" presId="urn:microsoft.com/office/officeart/2005/8/layout/hierarchy4"/>
    <dgm:cxn modelId="{CED7F1FE-9A38-E345-8179-A2CED6F19EF5}" type="presOf" srcId="{7378338A-D328-9E4F-B10F-818A37208921}" destId="{E6BEC578-CF7B-A24C-9C1E-9C7200AEB662}" srcOrd="0" destOrd="0" presId="urn:microsoft.com/office/officeart/2005/8/layout/hierarchy4"/>
    <dgm:cxn modelId="{BE393AEB-421B-824D-9A99-4A9264F3E1F4}" type="presParOf" srcId="{E6BEC578-CF7B-A24C-9C1E-9C7200AEB662}" destId="{355B8091-2BE3-EB4F-A973-FCA36428DD8E}" srcOrd="0" destOrd="0" presId="urn:microsoft.com/office/officeart/2005/8/layout/hierarchy4"/>
    <dgm:cxn modelId="{ACAA6DCE-6F04-1D49-83A2-5CB56771C9D8}" type="presParOf" srcId="{355B8091-2BE3-EB4F-A973-FCA36428DD8E}" destId="{28D1D4F6-F0A6-914E-8AF8-A69A28F1A70B}" srcOrd="0" destOrd="0" presId="urn:microsoft.com/office/officeart/2005/8/layout/hierarchy4"/>
    <dgm:cxn modelId="{C9DD80D8-6A28-694D-8760-DF3B166A6A06}" type="presParOf" srcId="{355B8091-2BE3-EB4F-A973-FCA36428DD8E}" destId="{DB0C2ADF-A968-C24C-B803-50B2C9054C88}" srcOrd="1" destOrd="0" presId="urn:microsoft.com/office/officeart/2005/8/layout/hierarchy4"/>
    <dgm:cxn modelId="{E57C01CE-9620-8947-B6F3-8AA115B4AA26}" type="presParOf" srcId="{E6BEC578-CF7B-A24C-9C1E-9C7200AEB662}" destId="{CD303D41-642A-1D44-BB06-485BAE0A6B64}" srcOrd="1" destOrd="0" presId="urn:microsoft.com/office/officeart/2005/8/layout/hierarchy4"/>
    <dgm:cxn modelId="{13404073-F815-3147-A23F-737C5D2D0D97}" type="presParOf" srcId="{E6BEC578-CF7B-A24C-9C1E-9C7200AEB662}" destId="{3D36671D-465A-9B48-BAA8-E0147D573830}" srcOrd="2" destOrd="0" presId="urn:microsoft.com/office/officeart/2005/8/layout/hierarchy4"/>
    <dgm:cxn modelId="{3006D6EC-2742-5246-BCAE-E7ACD2BEF530}" type="presParOf" srcId="{3D36671D-465A-9B48-BAA8-E0147D573830}" destId="{75EB1117-8DD0-8445-AB0F-C24776F3FCF8}" srcOrd="0" destOrd="0" presId="urn:microsoft.com/office/officeart/2005/8/layout/hierarchy4"/>
    <dgm:cxn modelId="{28EDA89E-A1E7-6149-BF8C-2EACA63E315F}" type="presParOf" srcId="{3D36671D-465A-9B48-BAA8-E0147D573830}" destId="{1E37AA2F-07FB-0B43-AD3D-7E22DC8AD962}" srcOrd="1" destOrd="0" presId="urn:microsoft.com/office/officeart/2005/8/layout/hierarchy4"/>
    <dgm:cxn modelId="{20B525FF-F7EF-1546-8BA6-B7EEB927DD91}" type="presParOf" srcId="{3D36671D-465A-9B48-BAA8-E0147D573830}" destId="{DDEB523C-7806-8745-9721-93D48DE896FF}" srcOrd="2" destOrd="0" presId="urn:microsoft.com/office/officeart/2005/8/layout/hierarchy4"/>
    <dgm:cxn modelId="{BD3BF775-2E8F-9041-9C03-9B7DBE0C09C3}" type="presParOf" srcId="{DDEB523C-7806-8745-9721-93D48DE896FF}" destId="{3BDF4D8C-5D9D-4741-9BAA-3F89928A7478}" srcOrd="0" destOrd="0" presId="urn:microsoft.com/office/officeart/2005/8/layout/hierarchy4"/>
    <dgm:cxn modelId="{A3A40617-A017-E547-AEC5-CA67B60AE9B9}" type="presParOf" srcId="{3BDF4D8C-5D9D-4741-9BAA-3F89928A7478}" destId="{9787D632-1422-9243-BFB1-E6EF8DBF433E}" srcOrd="0" destOrd="0" presId="urn:microsoft.com/office/officeart/2005/8/layout/hierarchy4"/>
    <dgm:cxn modelId="{E71E1276-9C8E-FE49-879F-AB650DF68BB4}" type="presParOf" srcId="{3BDF4D8C-5D9D-4741-9BAA-3F89928A7478}" destId="{1B1D85D3-12A8-DB4E-BFB1-54374C9472BF}" srcOrd="1" destOrd="0" presId="urn:microsoft.com/office/officeart/2005/8/layout/hierarchy4"/>
    <dgm:cxn modelId="{04D3D2C0-F7D0-A846-8E63-868720AC69BA}" type="presParOf" srcId="{DDEB523C-7806-8745-9721-93D48DE896FF}" destId="{324CD1AD-FC8B-D047-88BA-8CC2AE41B4FC}" srcOrd="1" destOrd="0" presId="urn:microsoft.com/office/officeart/2005/8/layout/hierarchy4"/>
    <dgm:cxn modelId="{52ED94E4-9CA4-7741-8F0F-E1DEF25E2B76}" type="presParOf" srcId="{DDEB523C-7806-8745-9721-93D48DE896FF}" destId="{CCC42433-BB8E-094D-BD75-21D9A0973E4C}" srcOrd="2" destOrd="0" presId="urn:microsoft.com/office/officeart/2005/8/layout/hierarchy4"/>
    <dgm:cxn modelId="{84C3B2F7-CF94-A341-9EC4-03D76D7FC4CA}" type="presParOf" srcId="{CCC42433-BB8E-094D-BD75-21D9A0973E4C}" destId="{A7BE6BFE-B2AB-C642-95B5-155045DBBFFF}" srcOrd="0" destOrd="0" presId="urn:microsoft.com/office/officeart/2005/8/layout/hierarchy4"/>
    <dgm:cxn modelId="{19913DBC-2F5D-2D42-997D-3DE24B5A70B2}" type="presParOf" srcId="{CCC42433-BB8E-094D-BD75-21D9A0973E4C}" destId="{08B5CC6B-0B60-3F42-9EFD-2DB131C5B623}" srcOrd="1" destOrd="0" presId="urn:microsoft.com/office/officeart/2005/8/layout/hierarchy4"/>
    <dgm:cxn modelId="{CEF6C247-4774-FC43-9988-1728902F303E}" type="presParOf" srcId="{DDEB523C-7806-8745-9721-93D48DE896FF}" destId="{8606685A-50A2-7D42-AA29-48F7059E3293}" srcOrd="3" destOrd="0" presId="urn:microsoft.com/office/officeart/2005/8/layout/hierarchy4"/>
    <dgm:cxn modelId="{CEBC7BA9-CE74-D749-B67A-31EE36FFAD67}" type="presParOf" srcId="{DDEB523C-7806-8745-9721-93D48DE896FF}" destId="{61C4C098-E7D1-9D45-8233-A49DD061C973}" srcOrd="4" destOrd="0" presId="urn:microsoft.com/office/officeart/2005/8/layout/hierarchy4"/>
    <dgm:cxn modelId="{A63DDCEE-3E7B-FF4E-957F-073C42183028}" type="presParOf" srcId="{61C4C098-E7D1-9D45-8233-A49DD061C973}" destId="{43B3C788-1B31-7E43-9688-4C518DA8DD13}" srcOrd="0" destOrd="0" presId="urn:microsoft.com/office/officeart/2005/8/layout/hierarchy4"/>
    <dgm:cxn modelId="{F7B4341D-FAB2-514C-AB9E-6E783C4AAB7A}" type="presParOf" srcId="{61C4C098-E7D1-9D45-8233-A49DD061C973}" destId="{5E1D4110-DE2B-244C-9860-07FFAF874660}" srcOrd="1" destOrd="0" presId="urn:microsoft.com/office/officeart/2005/8/layout/hierarchy4"/>
    <dgm:cxn modelId="{63233CBF-B86F-4445-A603-8E1B0E7737E6}" type="presParOf" srcId="{DDEB523C-7806-8745-9721-93D48DE896FF}" destId="{A7ADC127-9F0F-3640-BB43-2F27C8D95D1B}" srcOrd="5" destOrd="0" presId="urn:microsoft.com/office/officeart/2005/8/layout/hierarchy4"/>
    <dgm:cxn modelId="{21B37650-CA66-9440-92C0-2770651A2DAB}" type="presParOf" srcId="{DDEB523C-7806-8745-9721-93D48DE896FF}" destId="{08B0B174-04EC-174A-B15F-654A8D5310CA}" srcOrd="6" destOrd="0" presId="urn:microsoft.com/office/officeart/2005/8/layout/hierarchy4"/>
    <dgm:cxn modelId="{726CEFFF-C877-004D-BAAE-FFB5E10F4F02}" type="presParOf" srcId="{08B0B174-04EC-174A-B15F-654A8D5310CA}" destId="{378330D1-FF25-014F-AE19-790EFF0DF1A2}" srcOrd="0" destOrd="0" presId="urn:microsoft.com/office/officeart/2005/8/layout/hierarchy4"/>
    <dgm:cxn modelId="{3C89D362-F345-504A-A67A-1AF76527B907}" type="presParOf" srcId="{08B0B174-04EC-174A-B15F-654A8D5310CA}" destId="{DD95A3B7-942E-1547-8C62-A8F3EC9FEB1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43B78-CDCC-D140-B446-9E3EC4BC9ABF}">
      <dsp:nvSpPr>
        <dsp:cNvPr id="0" name=""/>
        <dsp:cNvSpPr/>
      </dsp:nvSpPr>
      <dsp:spPr>
        <a:xfrm rot="16200000">
          <a:off x="571500" y="-571500"/>
          <a:ext cx="3429000" cy="45720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fr-FR" sz="1900" kern="1200" dirty="0"/>
            <a:t>« Lire c’est</a:t>
          </a:r>
          <a:r>
            <a:rPr lang="fr-FR" sz="1900" b="1" kern="1200" dirty="0"/>
            <a:t> d’abord décoder</a:t>
          </a:r>
          <a:r>
            <a:rPr lang="fr-FR" sz="1900" kern="1200" dirty="0"/>
            <a:t> et le décodage est bien la </a:t>
          </a:r>
          <a:r>
            <a:rPr lang="fr-FR" sz="1900" b="1" kern="1200" dirty="0"/>
            <a:t>condition de la compréhension </a:t>
          </a:r>
          <a:r>
            <a:rPr lang="fr-FR" sz="1900" kern="1200" dirty="0"/>
            <a:t>» </a:t>
          </a:r>
          <a:r>
            <a:rPr lang="fr-FR" sz="1900" i="1" kern="1200" dirty="0"/>
            <a:t>Guide Pour enseigner la lecture et l’écriture au CP </a:t>
          </a:r>
          <a:r>
            <a:rPr lang="fr-FR" sz="1900" kern="1200" dirty="0"/>
            <a:t>p50</a:t>
          </a:r>
        </a:p>
      </dsp:txBody>
      <dsp:txXfrm rot="5400000">
        <a:off x="-1" y="1"/>
        <a:ext cx="4572000" cy="2571750"/>
      </dsp:txXfrm>
    </dsp:sp>
    <dsp:sp modelId="{77890B2F-2498-0C40-8343-728783E42963}">
      <dsp:nvSpPr>
        <dsp:cNvPr id="0" name=""/>
        <dsp:cNvSpPr/>
      </dsp:nvSpPr>
      <dsp:spPr>
        <a:xfrm>
          <a:off x="4572000" y="0"/>
          <a:ext cx="4572000" cy="34290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fr-FR" sz="2000" kern="1200" dirty="0"/>
            <a:t>« En </a:t>
          </a:r>
          <a:r>
            <a:rPr lang="fr-FR" sz="2000" b="1" kern="1200" dirty="0"/>
            <a:t>fin de CP</a:t>
          </a:r>
          <a:r>
            <a:rPr lang="fr-FR" sz="2000" kern="1200" dirty="0"/>
            <a:t>, l’élève doit être </a:t>
          </a:r>
          <a:r>
            <a:rPr lang="fr-FR" sz="2000" b="1" kern="1200" dirty="0"/>
            <a:t>lecteur et scripteur autonome</a:t>
          </a:r>
          <a:r>
            <a:rPr lang="fr-FR" sz="2000" kern="1200" dirty="0"/>
            <a:t>. C’est le premier niveau de la </a:t>
          </a:r>
          <a:r>
            <a:rPr lang="fr-FR" sz="2000" kern="1200" dirty="0" err="1"/>
            <a:t>littératie</a:t>
          </a:r>
          <a:r>
            <a:rPr lang="fr-FR" sz="2000" kern="1200" dirty="0"/>
            <a:t> » </a:t>
          </a:r>
        </a:p>
        <a:p>
          <a:pPr marL="0" lvl="0" indent="0" algn="ctr" defTabSz="889000" rtl="0">
            <a:lnSpc>
              <a:spcPct val="90000"/>
            </a:lnSpc>
            <a:spcBef>
              <a:spcPct val="0"/>
            </a:spcBef>
            <a:spcAft>
              <a:spcPct val="35000"/>
            </a:spcAft>
            <a:buNone/>
          </a:pPr>
          <a:r>
            <a:rPr lang="fr-FR" sz="2000" kern="1200" dirty="0"/>
            <a:t>José Morais : lire, écrire et être libre. </a:t>
          </a:r>
        </a:p>
      </dsp:txBody>
      <dsp:txXfrm>
        <a:off x="4572000" y="0"/>
        <a:ext cx="4572000" cy="2571750"/>
      </dsp:txXfrm>
    </dsp:sp>
    <dsp:sp modelId="{3D3AEA24-39AF-7140-BD78-2854B9AEAA93}">
      <dsp:nvSpPr>
        <dsp:cNvPr id="0" name=""/>
        <dsp:cNvSpPr/>
      </dsp:nvSpPr>
      <dsp:spPr>
        <a:xfrm rot="10800000">
          <a:off x="0" y="3429000"/>
          <a:ext cx="4572000" cy="34290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fr-FR" sz="1900" kern="1200" dirty="0"/>
            <a:t>« </a:t>
          </a:r>
          <a:r>
            <a:rPr lang="fr-FR" sz="1900" u="sng" kern="1200" dirty="0"/>
            <a:t>L’apprentissage </a:t>
          </a:r>
          <a:r>
            <a:rPr lang="fr-FR" sz="1900" kern="1200" dirty="0"/>
            <a:t>du lire et écrire</a:t>
          </a:r>
          <a:r>
            <a:rPr lang="fr-FR" sz="1900" b="1" kern="1200" dirty="0"/>
            <a:t> n’a pas à s’étirer sur tout un cycle</a:t>
          </a:r>
          <a:r>
            <a:rPr lang="fr-FR" sz="1900" kern="1200" dirty="0"/>
            <a:t>. </a:t>
          </a:r>
        </a:p>
      </dsp:txBody>
      <dsp:txXfrm rot="10800000">
        <a:off x="0" y="4286249"/>
        <a:ext cx="4572000" cy="2571750"/>
      </dsp:txXfrm>
    </dsp:sp>
    <dsp:sp modelId="{40CD8D1E-EC3C-4F41-BE93-FFF1E78FC260}">
      <dsp:nvSpPr>
        <dsp:cNvPr id="0" name=""/>
        <dsp:cNvSpPr/>
      </dsp:nvSpPr>
      <dsp:spPr>
        <a:xfrm rot="5400000">
          <a:off x="5143500" y="2857500"/>
          <a:ext cx="3429000" cy="45720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fr-FR" sz="1900" kern="1200" dirty="0"/>
            <a:t>Programmer les sons en respectant le tempo de 14/15 sons au cours des 9 premières semaines.</a:t>
          </a:r>
        </a:p>
      </dsp:txBody>
      <dsp:txXfrm rot="-5400000">
        <a:off x="4572000" y="4286250"/>
        <a:ext cx="4572000" cy="2571750"/>
      </dsp:txXfrm>
    </dsp:sp>
    <dsp:sp modelId="{F8EA4765-1B4B-774F-96C7-9D1EEC12BD8C}">
      <dsp:nvSpPr>
        <dsp:cNvPr id="0" name=""/>
        <dsp:cNvSpPr/>
      </dsp:nvSpPr>
      <dsp:spPr>
        <a:xfrm>
          <a:off x="3200399" y="2571750"/>
          <a:ext cx="2743200" cy="1714500"/>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Que dit la recherche pour programmer l’enseignement du code et atteindre 100% de réussite au CP. </a:t>
          </a:r>
        </a:p>
      </dsp:txBody>
      <dsp:txXfrm>
        <a:off x="3284094" y="2655445"/>
        <a:ext cx="2575810" cy="1547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1D4F6-F0A6-914E-8AF8-A69A28F1A70B}">
      <dsp:nvSpPr>
        <dsp:cNvPr id="0" name=""/>
        <dsp:cNvSpPr/>
      </dsp:nvSpPr>
      <dsp:spPr>
        <a:xfrm>
          <a:off x="175460" y="1949215"/>
          <a:ext cx="1548060" cy="3396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kern="1200" dirty="0"/>
            <a:t>Réactiver le découpage de mots en syllabes</a:t>
          </a:r>
        </a:p>
        <a:p>
          <a:pPr lvl="0" algn="ctr" defTabSz="2622550" rtl="0">
            <a:lnSpc>
              <a:spcPct val="90000"/>
            </a:lnSpc>
            <a:spcBef>
              <a:spcPct val="0"/>
            </a:spcBef>
            <a:spcAft>
              <a:spcPct val="35000"/>
            </a:spcAft>
            <a:buNone/>
          </a:pPr>
          <a:endParaRPr lang="fr-FR" sz="2000" kern="1200" dirty="0"/>
        </a:p>
      </dsp:txBody>
      <dsp:txXfrm>
        <a:off x="220801" y="1994556"/>
        <a:ext cx="1457378" cy="3305981"/>
      </dsp:txXfrm>
    </dsp:sp>
    <dsp:sp modelId="{75EB1117-8DD0-8445-AB0F-C24776F3FCF8}">
      <dsp:nvSpPr>
        <dsp:cNvPr id="0" name=""/>
        <dsp:cNvSpPr/>
      </dsp:nvSpPr>
      <dsp:spPr>
        <a:xfrm>
          <a:off x="850616" y="153130"/>
          <a:ext cx="6857626" cy="1499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kern="1200" dirty="0"/>
            <a:t>Quelle progressivité?</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2000"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kern="1200" dirty="0"/>
            <a:t>Dans la continuité de la liaison avec l’école maternelle :</a:t>
          </a:r>
        </a:p>
        <a:p>
          <a:pPr lvl="0" algn="ctr" defTabSz="755650" rtl="0">
            <a:lnSpc>
              <a:spcPct val="90000"/>
            </a:lnSpc>
            <a:spcBef>
              <a:spcPct val="0"/>
            </a:spcBef>
            <a:spcAft>
              <a:spcPct val="35000"/>
            </a:spcAft>
            <a:buNone/>
          </a:pPr>
          <a:endParaRPr lang="fr-FR" sz="2000" kern="1200" dirty="0"/>
        </a:p>
      </dsp:txBody>
      <dsp:txXfrm>
        <a:off x="894535" y="197049"/>
        <a:ext cx="6769788" cy="1411679"/>
      </dsp:txXfrm>
    </dsp:sp>
    <dsp:sp modelId="{9787D632-1422-9243-BFB1-E6EF8DBF433E}">
      <dsp:nvSpPr>
        <dsp:cNvPr id="0" name=""/>
        <dsp:cNvSpPr/>
      </dsp:nvSpPr>
      <dsp:spPr>
        <a:xfrm>
          <a:off x="1950001" y="2141620"/>
          <a:ext cx="1548060" cy="4087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kern="1200" dirty="0"/>
            <a:t>Isoler les phonèmes consonnes dans les syllabes (conscience phonologique)</a:t>
          </a:r>
        </a:p>
      </dsp:txBody>
      <dsp:txXfrm>
        <a:off x="1995342" y="2186961"/>
        <a:ext cx="1457378" cy="3996897"/>
      </dsp:txXfrm>
    </dsp:sp>
    <dsp:sp modelId="{A7BE6BFE-B2AB-C642-95B5-155045DBBFFF}">
      <dsp:nvSpPr>
        <dsp:cNvPr id="0" name=""/>
        <dsp:cNvSpPr/>
      </dsp:nvSpPr>
      <dsp:spPr>
        <a:xfrm>
          <a:off x="3615528" y="2814684"/>
          <a:ext cx="1548060" cy="3570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fr-FR" sz="1800" kern="1200" dirty="0"/>
            <a:t>Segmenter des syllabes simples (CV VC CVC) en phonèmes + fusionner des phonèmes pour trouver la syllabe correspondante</a:t>
          </a:r>
        </a:p>
      </dsp:txBody>
      <dsp:txXfrm>
        <a:off x="3660869" y="2860025"/>
        <a:ext cx="1457378" cy="3480179"/>
      </dsp:txXfrm>
    </dsp:sp>
    <dsp:sp modelId="{43B3C788-1B31-7E43-9688-4C518DA8DD13}">
      <dsp:nvSpPr>
        <dsp:cNvPr id="0" name=""/>
        <dsp:cNvSpPr/>
      </dsp:nvSpPr>
      <dsp:spPr>
        <a:xfrm>
          <a:off x="5255899" y="3341272"/>
          <a:ext cx="1548060" cy="2941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a:t>Décoder des syllabes, des mots simples, des phrases et des textes déchiffrables (lien avec l’étude des CGP)</a:t>
          </a:r>
        </a:p>
      </dsp:txBody>
      <dsp:txXfrm>
        <a:off x="5301240" y="3386613"/>
        <a:ext cx="1457378" cy="2850755"/>
      </dsp:txXfrm>
    </dsp:sp>
    <dsp:sp modelId="{378330D1-FF25-014F-AE19-790EFF0DF1A2}">
      <dsp:nvSpPr>
        <dsp:cNvPr id="0" name=""/>
        <dsp:cNvSpPr/>
      </dsp:nvSpPr>
      <dsp:spPr>
        <a:xfrm>
          <a:off x="6910698" y="4404146"/>
          <a:ext cx="1548060" cy="1981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a:t>Automatiser en lien avec les activités d’écriture</a:t>
          </a:r>
        </a:p>
      </dsp:txBody>
      <dsp:txXfrm>
        <a:off x="6956039" y="4449487"/>
        <a:ext cx="1457378" cy="189068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703F1-ADFB-2D40-A66E-0AEAE7D51D60}" type="datetimeFigureOut">
              <a:rPr lang="fr-FR" smtClean="0"/>
              <a:t>16/11/2018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138AA-09B2-4B4E-82A4-C508E1F36948}" type="slidenum">
              <a:rPr lang="fr-FR" smtClean="0"/>
              <a:t>‹N°›</a:t>
            </a:fld>
            <a:endParaRPr lang="fr-FR"/>
          </a:p>
        </p:txBody>
      </p:sp>
    </p:spTree>
    <p:extLst>
      <p:ext uri="{BB962C8B-B14F-4D97-AF65-F5344CB8AC3E}">
        <p14:creationId xmlns:p14="http://schemas.microsoft.com/office/powerpoint/2010/main" val="3555119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AC51A-A013-7A44-9A8A-52C0F1377B01}" type="datetimeFigureOut">
              <a:rPr lang="fr-FR" smtClean="0"/>
              <a:t>16/11/2018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FCC96-180E-F04A-87F2-E2EC625AF2AF}" type="slidenum">
              <a:rPr lang="fr-FR" smtClean="0"/>
              <a:t>‹N°›</a:t>
            </a:fld>
            <a:endParaRPr lang="fr-FR"/>
          </a:p>
        </p:txBody>
      </p:sp>
    </p:spTree>
    <p:extLst>
      <p:ext uri="{BB962C8B-B14F-4D97-AF65-F5344CB8AC3E}">
        <p14:creationId xmlns:p14="http://schemas.microsoft.com/office/powerpoint/2010/main" val="1167286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Double commande</a:t>
            </a:r>
          </a:p>
        </p:txBody>
      </p:sp>
      <p:sp>
        <p:nvSpPr>
          <p:cNvPr id="4" name="Espace réservé du numéro de diapositive 3"/>
          <p:cNvSpPr>
            <a:spLocks noGrp="1"/>
          </p:cNvSpPr>
          <p:nvPr>
            <p:ph type="sldNum" sz="quarter" idx="10"/>
          </p:nvPr>
        </p:nvSpPr>
        <p:spPr/>
        <p:txBody>
          <a:bodyPr/>
          <a:lstStyle/>
          <a:p>
            <a:fld id="{9DEFCC96-180E-F04A-87F2-E2EC625AF2AF}" type="slidenum">
              <a:rPr lang="fr-FR" smtClean="0"/>
              <a:t>2</a:t>
            </a:fld>
            <a:endParaRPr lang="fr-FR"/>
          </a:p>
        </p:txBody>
      </p:sp>
    </p:spTree>
    <p:extLst>
      <p:ext uri="{BB962C8B-B14F-4D97-AF65-F5344CB8AC3E}">
        <p14:creationId xmlns:p14="http://schemas.microsoft.com/office/powerpoint/2010/main" val="39529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EFCC96-180E-F04A-87F2-E2EC625AF2AF}" type="slidenum">
              <a:rPr lang="fr-FR" smtClean="0"/>
              <a:t>36</a:t>
            </a:fld>
            <a:endParaRPr lang="fr-FR"/>
          </a:p>
        </p:txBody>
      </p:sp>
    </p:spTree>
    <p:extLst>
      <p:ext uri="{BB962C8B-B14F-4D97-AF65-F5344CB8AC3E}">
        <p14:creationId xmlns:p14="http://schemas.microsoft.com/office/powerpoint/2010/main" val="204683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756FE1E5-17E4-5B40-88F9-A1BC62702DAF}" type="datetime2">
              <a:rPr lang="fr-FR" smtClean="0"/>
              <a:t>vendredi 16 novembre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2AB76AC-5E9A-8444-80B5-336CE1F2D269}" type="datetime2">
              <a:rPr lang="fr-FR" smtClean="0"/>
              <a:t>vendredi 16 novembre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0FCF10-0A39-1247-A8F1-58F7C0250491}" type="datetime2">
              <a:rPr lang="fr-FR" smtClean="0"/>
              <a:t>vendredi 16 novembre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B52CB4-A136-8D43-B585-D2479F0C24F1}" type="datetime2">
              <a:rPr lang="fr-FR" smtClean="0"/>
              <a:t>vendredi 16 novembre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905F7C3-0768-F141-99A8-BE36BE530F92}" type="datetime2">
              <a:rPr lang="fr-FR" smtClean="0"/>
              <a:t>vendredi 16 novembre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1E6049F-70CE-C648-94FE-CEFB6101176F}" type="datetime2">
              <a:rPr lang="fr-FR" smtClean="0"/>
              <a:t>vendredi 16 novembre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A3D50E1D-FC6C-684A-96A7-222776DD3317}" type="datetime2">
              <a:rPr lang="fr-FR" smtClean="0"/>
              <a:t>vendredi 16 novembre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2"/>
          <p:cNvSpPr>
            <a:spLocks noGrp="1"/>
          </p:cNvSpPr>
          <p:nvPr>
            <p:ph type="dt" sz="half" idx="10"/>
          </p:nvPr>
        </p:nvSpPr>
        <p:spPr/>
        <p:txBody>
          <a:bodyPr/>
          <a:lstStyle/>
          <a:p>
            <a:fld id="{08D33FD8-1D24-7D47-A0FF-78BFD94656FC}" type="datetime2">
              <a:rPr lang="fr-FR" smtClean="0"/>
              <a:t>vendredi 16 novembre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13A6B-1A7F-184D-985C-CFBBF3CFC081}" type="datetime2">
              <a:rPr lang="fr-FR" smtClean="0"/>
              <a:t>vendredi 16 novembre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17253D-2380-2044-AF73-7F835CF2DE93}" type="datetime2">
              <a:rPr lang="fr-FR" smtClean="0"/>
              <a:t>vendredi 16 novembre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5CFE94-E471-1F45-94AE-F9D349DAB597}" type="datetime2">
              <a:rPr lang="fr-FR" smtClean="0"/>
              <a:t>vendredi 16 novembre 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1A75A-26F1-224C-B520-C4B8E614C4BA}" type="datetime2">
              <a:rPr lang="fr-FR" smtClean="0"/>
              <a:t>vendredi 16 novembre 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C0F2-17E0-497A-9BBE-0C73201AAFE3}"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7240" y="809387"/>
            <a:ext cx="7543800" cy="2365901"/>
          </a:xfrm>
        </p:spPr>
        <p:txBody>
          <a:bodyPr/>
          <a:lstStyle/>
          <a:p>
            <a:pPr algn="ctr"/>
            <a:r>
              <a:rPr lang="fr-FR" sz="9600" dirty="0"/>
              <a:t>Lire au cycle 2</a:t>
            </a:r>
          </a:p>
        </p:txBody>
      </p:sp>
      <p:sp>
        <p:nvSpPr>
          <p:cNvPr id="3" name="Sous-titre 2"/>
          <p:cNvSpPr>
            <a:spLocks noGrp="1"/>
          </p:cNvSpPr>
          <p:nvPr>
            <p:ph type="subTitle" idx="1"/>
          </p:nvPr>
        </p:nvSpPr>
        <p:spPr>
          <a:xfrm>
            <a:off x="1261103" y="3672370"/>
            <a:ext cx="6370970" cy="1394843"/>
          </a:xfrm>
        </p:spPr>
        <p:txBody>
          <a:bodyPr>
            <a:noAutofit/>
          </a:bodyPr>
          <a:lstStyle/>
          <a:p>
            <a:r>
              <a:rPr lang="fr-FR" sz="2400" dirty="0"/>
              <a:t>Méthodes</a:t>
            </a:r>
          </a:p>
          <a:p>
            <a:r>
              <a:rPr lang="fr-FR" sz="2400" dirty="0"/>
              <a:t>Programmation des apprentissages</a:t>
            </a:r>
          </a:p>
        </p:txBody>
      </p:sp>
      <p:sp>
        <p:nvSpPr>
          <p:cNvPr id="4" name="ZoneTexte 3"/>
          <p:cNvSpPr txBox="1"/>
          <p:nvPr/>
        </p:nvSpPr>
        <p:spPr>
          <a:xfrm>
            <a:off x="4325247" y="5558077"/>
            <a:ext cx="4513847" cy="400110"/>
          </a:xfrm>
          <a:prstGeom prst="rect">
            <a:avLst/>
          </a:prstGeom>
          <a:noFill/>
        </p:spPr>
        <p:txBody>
          <a:bodyPr wrap="square" rtlCol="0">
            <a:spAutoFit/>
          </a:bodyPr>
          <a:lstStyle/>
          <a:p>
            <a:pPr algn="r"/>
            <a:r>
              <a:rPr lang="fr-FR" sz="2000" dirty="0"/>
              <a:t>Michel KELLER CPAIEN novembre 2018</a:t>
            </a:r>
          </a:p>
        </p:txBody>
      </p:sp>
      <p:sp>
        <p:nvSpPr>
          <p:cNvPr id="5" name="Espace réservé du numéro de diapositive 4"/>
          <p:cNvSpPr>
            <a:spLocks noGrp="1"/>
          </p:cNvSpPr>
          <p:nvPr>
            <p:ph type="sldNum" sz="quarter" idx="12"/>
          </p:nvPr>
        </p:nvSpPr>
        <p:spPr/>
        <p:txBody>
          <a:bodyPr/>
          <a:lstStyle/>
          <a:p>
            <a:fld id="{1789C0F2-17E0-497A-9BBE-0C73201AAFE3}" type="slidenum">
              <a:rPr lang="en-US" smtClean="0"/>
              <a:pPr/>
              <a:t>1</a:t>
            </a:fld>
            <a:endParaRPr lang="en-US" dirty="0"/>
          </a:p>
        </p:txBody>
      </p:sp>
    </p:spTree>
    <p:extLst>
      <p:ext uri="{BB962C8B-B14F-4D97-AF65-F5344CB8AC3E}">
        <p14:creationId xmlns:p14="http://schemas.microsoft.com/office/powerpoint/2010/main" val="139119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
            <a:ext cx="8674220" cy="546100"/>
          </a:xfrm>
        </p:spPr>
        <p:txBody>
          <a:bodyPr>
            <a:normAutofit fontScale="70000" lnSpcReduction="20000"/>
          </a:bodyPr>
          <a:lstStyle/>
          <a:p>
            <a:pPr marL="18288" indent="0">
              <a:buNone/>
            </a:pPr>
            <a:r>
              <a:rPr lang="fr-FR" dirty="0"/>
              <a:t>Quels sont les procédés que doivent mobiliser les élèves dans cette page ?</a:t>
            </a:r>
          </a:p>
        </p:txBody>
      </p:sp>
      <p:pic>
        <p:nvPicPr>
          <p:cNvPr id="3" name="Image 2" descr="Macintosh HD:Users:MK:Desktop:IMG_2714.jpeg"/>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5301"/>
            <a:ext cx="8902700" cy="6362699"/>
          </a:xfrm>
          <a:prstGeom prst="rect">
            <a:avLst/>
          </a:prstGeom>
          <a:noFill/>
          <a:ln>
            <a:noFill/>
          </a:ln>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236427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47699"/>
          </a:xfrm>
        </p:spPr>
        <p:txBody>
          <a:bodyPr>
            <a:normAutofit fontScale="62500" lnSpcReduction="20000"/>
          </a:bodyPr>
          <a:lstStyle/>
          <a:p>
            <a:pPr marL="18288" indent="0">
              <a:buNone/>
            </a:pPr>
            <a:r>
              <a:rPr lang="fr-FR" dirty="0">
                <a:effectLst/>
              </a:rPr>
              <a:t>Analyse de l’extrait lu par l’élève dans cette méthode via la plateforme </a:t>
            </a:r>
            <a:r>
              <a:rPr lang="fr-FR" b="1" dirty="0" err="1">
                <a:effectLst/>
              </a:rPr>
              <a:t>anagraph</a:t>
            </a:r>
            <a:r>
              <a:rPr lang="fr-FR" dirty="0">
                <a:effectLst/>
              </a:rPr>
              <a:t> </a:t>
            </a:r>
            <a:endParaRPr lang="fr-FR" dirty="0"/>
          </a:p>
        </p:txBody>
      </p:sp>
      <p:pic>
        <p:nvPicPr>
          <p:cNvPr id="3" name="Image 2" descr="Macintosh HD:Users:MK:Desktop:Capture d’écran 2018-10-30 à 00.41.33.png"/>
          <p:cNvPicPr/>
          <p:nvPr/>
        </p:nvPicPr>
        <p:blipFill>
          <a:blip r:embed="rId2">
            <a:extLst>
              <a:ext uri="{28A0092B-C50C-407E-A947-70E740481C1C}">
                <a14:useLocalDpi xmlns:a14="http://schemas.microsoft.com/office/drawing/2010/main" val="0"/>
              </a:ext>
            </a:extLst>
          </a:blip>
          <a:srcRect/>
          <a:stretch>
            <a:fillRect/>
          </a:stretch>
        </p:blipFill>
        <p:spPr bwMode="auto">
          <a:xfrm>
            <a:off x="0" y="647699"/>
            <a:ext cx="9144000" cy="6057901"/>
          </a:xfrm>
          <a:prstGeom prst="rect">
            <a:avLst/>
          </a:prstGeom>
          <a:noFill/>
          <a:ln>
            <a:noFill/>
          </a:ln>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422676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858000"/>
          </a:xfrm>
        </p:spPr>
        <p:txBody>
          <a:bodyPr>
            <a:normAutofit/>
          </a:bodyPr>
          <a:lstStyle/>
          <a:p>
            <a:pPr marL="18288" indent="0" algn="just">
              <a:buNone/>
            </a:pPr>
            <a:r>
              <a:rPr lang="fr-FR" sz="2400" dirty="0">
                <a:effectLst/>
              </a:rPr>
              <a:t>La méthode mixte induit différentes stratégies d’identification des mots : décodage, analyse mais aussi la reconnaissance globale, le déchiffrage partiel, la recherche d’indices, d’hypothèses dans le contexte en appui sur l’illustration.</a:t>
            </a:r>
          </a:p>
          <a:p>
            <a:pPr marL="18288" indent="0" algn="just">
              <a:buNone/>
            </a:pPr>
            <a:endParaRPr lang="fr-FR" sz="2400" dirty="0">
              <a:effectLst/>
            </a:endParaRPr>
          </a:p>
          <a:p>
            <a:pPr marL="18288" indent="0" algn="just">
              <a:buNone/>
            </a:pPr>
            <a:r>
              <a:rPr lang="fr-FR" sz="2400" b="1" dirty="0">
                <a:effectLst/>
              </a:rPr>
              <a:t>« La connaissance des correspondances </a:t>
            </a:r>
            <a:r>
              <a:rPr lang="fr-FR" sz="2400" b="1" dirty="0" err="1">
                <a:effectLst/>
              </a:rPr>
              <a:t>grapho</a:t>
            </a:r>
            <a:r>
              <a:rPr lang="fr-FR" sz="2400" b="1" dirty="0">
                <a:effectLst/>
              </a:rPr>
              <a:t>-phonémiques se trouve en concurrence avec les autres choix d’identification auxquels les élèves sont confrontés» </a:t>
            </a:r>
            <a:r>
              <a:rPr lang="fr-FR" sz="2400" dirty="0">
                <a:effectLst/>
              </a:rPr>
              <a:t> Guide pour enseigner la lecture</a:t>
            </a:r>
          </a:p>
          <a:p>
            <a:pPr marL="0" indent="0" algn="just">
              <a:buNone/>
            </a:pPr>
            <a:r>
              <a:rPr lang="fr-FR" sz="2400" b="1" dirty="0">
                <a:effectLst/>
              </a:rPr>
              <a:t>L’attention au code est affectée par ces différentes stratégies pour identifier les mots </a:t>
            </a:r>
            <a:endParaRPr lang="fr-FR" sz="2400" dirty="0">
              <a:effectLst/>
            </a:endParaRPr>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49385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0"/>
            <a:ext cx="7772400" cy="997763"/>
          </a:xfrm>
        </p:spPr>
        <p:txBody>
          <a:bodyPr/>
          <a:lstStyle/>
          <a:p>
            <a:r>
              <a:rPr lang="fr-FR" dirty="0"/>
              <a:t>Qu’est-ce que lire?</a:t>
            </a:r>
          </a:p>
        </p:txBody>
      </p:sp>
      <p:sp>
        <p:nvSpPr>
          <p:cNvPr id="3" name="Sous-titre 2"/>
          <p:cNvSpPr>
            <a:spLocks noGrp="1"/>
          </p:cNvSpPr>
          <p:nvPr>
            <p:ph type="subTitle" idx="1"/>
          </p:nvPr>
        </p:nvSpPr>
        <p:spPr>
          <a:xfrm>
            <a:off x="0" y="997764"/>
            <a:ext cx="9144000" cy="5723712"/>
          </a:xfrm>
        </p:spPr>
        <p:txBody>
          <a:bodyPr>
            <a:normAutofit fontScale="77500" lnSpcReduction="20000"/>
          </a:bodyPr>
          <a:lstStyle/>
          <a:p>
            <a:r>
              <a:rPr lang="fr-FR" dirty="0"/>
              <a:t>« Lire, c’est d’abord décoder, et le décodage est bien la condition de la compréhension. Le temps consacré au travail sur le code sera prioritaire au cours préparatoire puis, progressivement la maîtrise s’installant, le temps consacré à la compréhension à partir de textes déchiffrés progressera et deviendra de plus en plus important tout au long du cycle 2. Il ne faudrait pas penser que la construction du code et sa maîtrise sont déconnectées de la construction de la compréhension, bien au contraire, il y a une simultanéité mais la capacité à déchiffrer rapidement et de façon fluide sera vite recherchée pour donner aux élèves la capacité à lire des textes seuls et les comprendre. Progressivement, le travail de compréhension sur des textes entendus sera réduit au profit de la compréhension de textes déchiffrés. »</a:t>
            </a:r>
            <a:endParaRPr lang="fr-FR" dirty="0">
              <a:solidFill>
                <a:srgbClr val="FF0000"/>
              </a:solidFill>
            </a:endParaRPr>
          </a:p>
          <a:p>
            <a:endParaRPr lang="fr-FR" dirty="0"/>
          </a:p>
        </p:txBody>
      </p:sp>
      <p:sp>
        <p:nvSpPr>
          <p:cNvPr id="4" name="Espace réservé du numéro de diapositive 3"/>
          <p:cNvSpPr>
            <a:spLocks noGrp="1"/>
          </p:cNvSpPr>
          <p:nvPr>
            <p:ph type="sldNum" sz="quarter" idx="12"/>
          </p:nvPr>
        </p:nvSpPr>
        <p:spPr/>
        <p:txBody>
          <a:bodyPr/>
          <a:lstStyle/>
          <a:p>
            <a:fld id="{1789C0F2-17E0-497A-9BBE-0C73201AAFE3}" type="slidenum">
              <a:rPr lang="en-US" smtClean="0"/>
              <a:pPr/>
              <a:t>13</a:t>
            </a:fld>
            <a:endParaRPr lang="en-US" dirty="0"/>
          </a:p>
        </p:txBody>
      </p:sp>
    </p:spTree>
    <p:extLst>
      <p:ext uri="{BB962C8B-B14F-4D97-AF65-F5344CB8AC3E}">
        <p14:creationId xmlns:p14="http://schemas.microsoft.com/office/powerpoint/2010/main" val="119917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743700"/>
          </a:xfrm>
        </p:spPr>
        <p:txBody>
          <a:bodyPr/>
          <a:lstStyle/>
          <a:p>
            <a:pPr marL="18288" indent="0" algn="ctr">
              <a:buNone/>
            </a:pPr>
            <a:r>
              <a:rPr lang="fr-FR" sz="2800" dirty="0">
                <a:effectLst/>
              </a:rPr>
              <a:t>Comment aider nos enseignants à choisir une méthode qui favorisera ce déchiffrage intégral, principe prioritaire de la lecture et condition de la compréhension?</a:t>
            </a:r>
          </a:p>
          <a:p>
            <a:pPr marL="18288" indent="0" algn="ctr">
              <a:buNone/>
            </a:pPr>
            <a:endParaRPr lang="fr-FR" dirty="0">
              <a:effectLst/>
            </a:endParaRPr>
          </a:p>
          <a:p>
            <a:pPr marL="18288" indent="0" algn="ctr">
              <a:buNone/>
            </a:pPr>
            <a:r>
              <a:rPr lang="fr-FR" sz="2600" dirty="0">
                <a:effectLst/>
              </a:rPr>
              <a:t>1) En clarifiant les principes d’apprentissage de la lecture au  CP </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237546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8-11-08 à 21.12.33.png"/>
          <p:cNvPicPr>
            <a:picLocks noGrp="1" noChangeAspect="1"/>
          </p:cNvPicPr>
          <p:nvPr>
            <p:ph idx="1"/>
          </p:nvPr>
        </p:nvPicPr>
        <p:blipFill>
          <a:blip r:embed="rId2">
            <a:extLst>
              <a:ext uri="{28A0092B-C50C-407E-A947-70E740481C1C}">
                <a14:useLocalDpi xmlns:a14="http://schemas.microsoft.com/office/drawing/2010/main" val="0"/>
              </a:ext>
            </a:extLst>
          </a:blip>
          <a:srcRect l="816" r="816"/>
          <a:stretch>
            <a:fillRect/>
          </a:stretch>
        </p:blipFill>
        <p:spPr>
          <a:xfrm>
            <a:off x="125601" y="1417834"/>
            <a:ext cx="8832657" cy="4857621"/>
          </a:xfrm>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16833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6308" y="0"/>
            <a:ext cx="9057692" cy="6857999"/>
          </a:xfrm>
        </p:spPr>
        <p:txBody>
          <a:bodyPr>
            <a:normAutofit/>
          </a:bodyPr>
          <a:lstStyle/>
          <a:p>
            <a:pPr marL="18288" indent="0">
              <a:buNone/>
            </a:pPr>
            <a:r>
              <a:rPr lang="fr-FR" sz="2500" dirty="0"/>
              <a:t>2) </a:t>
            </a:r>
            <a:r>
              <a:rPr lang="fr-FR" sz="2500" dirty="0">
                <a:effectLst/>
              </a:rPr>
              <a:t>En comparant quelques méthodes à partir de critères essentiels </a:t>
            </a:r>
            <a:endParaRPr lang="fr-FR" sz="2500"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16</a:t>
            </a:fld>
            <a:endParaRPr lang="en-US" dirty="0"/>
          </a:p>
        </p:txBody>
      </p:sp>
    </p:spTree>
    <p:extLst>
      <p:ext uri="{BB962C8B-B14F-4D97-AF65-F5344CB8AC3E}">
        <p14:creationId xmlns:p14="http://schemas.microsoft.com/office/powerpoint/2010/main" val="229644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789C0F2-17E0-497A-9BBE-0C73201AAFE3}" type="slidenum">
              <a:rPr lang="en-US" smtClean="0"/>
              <a:pPr/>
              <a:t>17</a:t>
            </a:fld>
            <a:endParaRPr lang="en-US" dirty="0"/>
          </a:p>
        </p:txBody>
      </p:sp>
      <p:pic>
        <p:nvPicPr>
          <p:cNvPr id="5" name="Espace réservé du contenu 4" descr="Capture d’écran 2018-11-10 à 09.42.18.png"/>
          <p:cNvPicPr>
            <a:picLocks noGrp="1" noChangeAspect="1"/>
          </p:cNvPicPr>
          <p:nvPr>
            <p:ph idx="1"/>
          </p:nvPr>
        </p:nvPicPr>
        <p:blipFill>
          <a:blip r:embed="rId2">
            <a:extLst>
              <a:ext uri="{28A0092B-C50C-407E-A947-70E740481C1C}">
                <a14:useLocalDpi xmlns:a14="http://schemas.microsoft.com/office/drawing/2010/main" val="0"/>
              </a:ext>
            </a:extLst>
          </a:blip>
          <a:srcRect t="-1352" b="-1352"/>
          <a:stretch>
            <a:fillRect/>
          </a:stretch>
        </p:blipFill>
        <p:spPr>
          <a:xfrm>
            <a:off x="134378" y="988479"/>
            <a:ext cx="8875244" cy="4881043"/>
          </a:xfrm>
        </p:spPr>
      </p:pic>
    </p:spTree>
    <p:extLst>
      <p:ext uri="{BB962C8B-B14F-4D97-AF65-F5344CB8AC3E}">
        <p14:creationId xmlns:p14="http://schemas.microsoft.com/office/powerpoint/2010/main" val="61419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écran 2018-11-06 à 19.54.02.png"/>
          <p:cNvPicPr>
            <a:picLocks noGrp="1" noChangeAspect="1"/>
          </p:cNvPicPr>
          <p:nvPr>
            <p:ph idx="1"/>
          </p:nvPr>
        </p:nvPicPr>
        <p:blipFill>
          <a:blip r:embed="rId2">
            <a:extLst>
              <a:ext uri="{28A0092B-C50C-407E-A947-70E740481C1C}">
                <a14:useLocalDpi xmlns:a14="http://schemas.microsoft.com/office/drawing/2010/main" val="0"/>
              </a:ext>
            </a:extLst>
          </a:blip>
          <a:srcRect t="-18593" b="-18593"/>
          <a:stretch>
            <a:fillRect/>
          </a:stretch>
        </p:blipFill>
        <p:spPr>
          <a:xfrm>
            <a:off x="44450" y="161751"/>
            <a:ext cx="9055100" cy="6534499"/>
          </a:xfrm>
        </p:spPr>
      </p:pic>
      <p:sp>
        <p:nvSpPr>
          <p:cNvPr id="6" name="Rectangle 5"/>
          <p:cNvSpPr/>
          <p:nvPr/>
        </p:nvSpPr>
        <p:spPr>
          <a:xfrm>
            <a:off x="1333500" y="6131672"/>
            <a:ext cx="7505700" cy="369332"/>
          </a:xfrm>
          <a:prstGeom prst="rect">
            <a:avLst/>
          </a:prstGeom>
        </p:spPr>
        <p:txBody>
          <a:bodyPr wrap="square">
            <a:spAutoFit/>
          </a:bodyPr>
          <a:lstStyle/>
          <a:p>
            <a:pPr algn="r"/>
            <a:r>
              <a:rPr lang="fr-FR" dirty="0"/>
              <a:t> Grenoble : Groupe maitrise de la langue Savoie 2015</a:t>
            </a:r>
          </a:p>
        </p:txBody>
      </p:sp>
      <p:sp>
        <p:nvSpPr>
          <p:cNvPr id="2" name="Espace réservé du numéro de diapositive 1"/>
          <p:cNvSpPr>
            <a:spLocks noGrp="1"/>
          </p:cNvSpPr>
          <p:nvPr>
            <p:ph type="sldNum" sz="quarter" idx="12"/>
          </p:nvPr>
        </p:nvSpPr>
        <p:spPr/>
        <p:txBody>
          <a:bodyPr/>
          <a:lstStyle/>
          <a:p>
            <a:fld id="{1789C0F2-17E0-497A-9BBE-0C73201AAFE3}" type="slidenum">
              <a:rPr lang="en-US" smtClean="0"/>
              <a:pPr/>
              <a:t>18</a:t>
            </a:fld>
            <a:endParaRPr lang="en-US" dirty="0"/>
          </a:p>
        </p:txBody>
      </p:sp>
    </p:spTree>
    <p:extLst>
      <p:ext uri="{BB962C8B-B14F-4D97-AF65-F5344CB8AC3E}">
        <p14:creationId xmlns:p14="http://schemas.microsoft.com/office/powerpoint/2010/main" val="137581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86304"/>
            <a:ext cx="9144000" cy="6771696"/>
          </a:xfrm>
        </p:spPr>
        <p:txBody>
          <a:bodyPr>
            <a:normAutofit/>
          </a:bodyPr>
          <a:lstStyle/>
          <a:p>
            <a:pPr marL="18288" indent="0">
              <a:buNone/>
            </a:pPr>
            <a:r>
              <a:rPr lang="fr-FR" sz="2200" dirty="0">
                <a:effectLst/>
              </a:rPr>
              <a:t>Si la méthode de lecture est un </a:t>
            </a:r>
            <a:r>
              <a:rPr lang="fr-FR" sz="2200" b="1" dirty="0">
                <a:effectLst/>
              </a:rPr>
              <a:t>outil efficace, structurant et rassurant</a:t>
            </a:r>
            <a:r>
              <a:rPr lang="fr-FR" sz="2200" dirty="0">
                <a:effectLst/>
              </a:rPr>
              <a:t> au service d’un enseignement de la lecture, son </a:t>
            </a:r>
            <a:r>
              <a:rPr lang="fr-FR" sz="2200" b="1" dirty="0">
                <a:effectLst/>
              </a:rPr>
              <a:t>analyse</a:t>
            </a:r>
            <a:r>
              <a:rPr lang="fr-FR" sz="2200" dirty="0">
                <a:effectLst/>
              </a:rPr>
              <a:t> est nécessaire pour :</a:t>
            </a:r>
          </a:p>
          <a:p>
            <a:pPr marL="18288" indent="0">
              <a:buNone/>
            </a:pPr>
            <a:endParaRPr lang="fr-FR" sz="2400" dirty="0">
              <a:effectLst/>
            </a:endParaRPr>
          </a:p>
          <a:p>
            <a:pPr>
              <a:buFontTx/>
              <a:buChar char="-"/>
            </a:pPr>
            <a:r>
              <a:rPr lang="fr-FR" sz="2400" dirty="0">
                <a:effectLst/>
              </a:rPr>
              <a:t>dresser les </a:t>
            </a:r>
            <a:r>
              <a:rPr lang="fr-FR" sz="2400" b="1" dirty="0">
                <a:effectLst/>
              </a:rPr>
              <a:t>lignes de force</a:t>
            </a:r>
            <a:r>
              <a:rPr lang="fr-FR" sz="2400" dirty="0">
                <a:effectLst/>
              </a:rPr>
              <a:t> </a:t>
            </a:r>
          </a:p>
          <a:p>
            <a:pPr marL="18288" indent="0">
              <a:buNone/>
            </a:pPr>
            <a:endParaRPr lang="fr-FR" sz="2400" dirty="0">
              <a:effectLst/>
            </a:endParaRPr>
          </a:p>
          <a:p>
            <a:pPr>
              <a:buFontTx/>
              <a:buChar char="-"/>
            </a:pPr>
            <a:r>
              <a:rPr lang="fr-FR" sz="2400" b="1" dirty="0">
                <a:effectLst/>
              </a:rPr>
              <a:t>interroger les fragilités</a:t>
            </a:r>
            <a:r>
              <a:rPr lang="fr-FR" sz="2400" dirty="0">
                <a:effectLst/>
              </a:rPr>
              <a:t> (le code, la progression…). </a:t>
            </a:r>
          </a:p>
          <a:p>
            <a:pPr>
              <a:buFontTx/>
              <a:buChar char="-"/>
            </a:pPr>
            <a:endParaRPr lang="fr-FR" sz="2400" dirty="0">
              <a:effectLst/>
            </a:endParaRPr>
          </a:p>
          <a:p>
            <a:pPr marL="18288" indent="0">
              <a:buNone/>
            </a:pPr>
            <a:r>
              <a:rPr lang="fr-FR" sz="2400" dirty="0">
                <a:effectLst/>
              </a:rPr>
              <a:t>Un diagnostic précis permettra de proposer des </a:t>
            </a:r>
            <a:r>
              <a:rPr lang="fr-FR" sz="2400" b="1" dirty="0">
                <a:effectLst/>
              </a:rPr>
              <a:t>activités ciblées </a:t>
            </a:r>
            <a:r>
              <a:rPr lang="fr-FR" sz="2400" dirty="0">
                <a:effectLst/>
              </a:rPr>
              <a:t>pour </a:t>
            </a:r>
            <a:r>
              <a:rPr lang="fr-FR" sz="2400" b="1" dirty="0">
                <a:effectLst/>
              </a:rPr>
              <a:t>compenser les fragilités d’une méthode </a:t>
            </a:r>
            <a:r>
              <a:rPr lang="fr-FR" sz="2400" dirty="0">
                <a:effectLst/>
              </a:rPr>
              <a:t>et inscrire l’acte de lire dans sa dimension culturelle par exemple.</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19</a:t>
            </a:fld>
            <a:endParaRPr lang="en-US" dirty="0"/>
          </a:p>
        </p:txBody>
      </p:sp>
    </p:spTree>
    <p:extLst>
      <p:ext uri="{BB962C8B-B14F-4D97-AF65-F5344CB8AC3E}">
        <p14:creationId xmlns:p14="http://schemas.microsoft.com/office/powerpoint/2010/main" val="97365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6771" y="286399"/>
            <a:ext cx="8778240" cy="6375480"/>
          </a:xfrm>
        </p:spPr>
        <p:txBody>
          <a:bodyPr>
            <a:normAutofit/>
          </a:bodyPr>
          <a:lstStyle/>
          <a:p>
            <a:pPr marL="18288" indent="0">
              <a:buNone/>
            </a:pPr>
            <a:r>
              <a:rPr lang="fr-FR" sz="3200" dirty="0">
                <a:effectLst/>
              </a:rPr>
              <a:t>- Questionner la place et la fonction d’une </a:t>
            </a:r>
            <a:r>
              <a:rPr lang="fr-FR" sz="3200" b="1" dirty="0">
                <a:effectLst/>
              </a:rPr>
              <a:t>méthode de lecture.</a:t>
            </a:r>
            <a:endParaRPr lang="fr-FR" sz="3200" dirty="0">
              <a:effectLst/>
            </a:endParaRPr>
          </a:p>
          <a:p>
            <a:pPr marL="18288" indent="0">
              <a:buNone/>
            </a:pPr>
            <a:endParaRPr lang="fr-FR" sz="3200" dirty="0">
              <a:effectLst/>
            </a:endParaRPr>
          </a:p>
          <a:p>
            <a:pPr marL="18288" indent="0">
              <a:buNone/>
            </a:pPr>
            <a:r>
              <a:rPr lang="fr-FR" sz="3200" dirty="0">
                <a:effectLst/>
              </a:rPr>
              <a:t>- Interroger les enjeux des </a:t>
            </a:r>
            <a:r>
              <a:rPr lang="fr-FR" sz="3200" b="1" dirty="0">
                <a:effectLst/>
              </a:rPr>
              <a:t>outils pour programmer les apprentissages</a:t>
            </a:r>
            <a:r>
              <a:rPr lang="fr-FR" sz="3200" dirty="0">
                <a:effectLst/>
              </a:rPr>
              <a:t> en lecture </a:t>
            </a:r>
            <a:r>
              <a:rPr lang="fr-FR" dirty="0"/>
              <a:t>(progressions, emplois du temps).</a:t>
            </a:r>
            <a:endParaRPr lang="fr-FR" sz="3200"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a:t>
            </a:fld>
            <a:endParaRPr lang="en-US" dirty="0"/>
          </a:p>
        </p:txBody>
      </p:sp>
    </p:spTree>
    <p:extLst>
      <p:ext uri="{BB962C8B-B14F-4D97-AF65-F5344CB8AC3E}">
        <p14:creationId xmlns:p14="http://schemas.microsoft.com/office/powerpoint/2010/main" val="117549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normAutofit fontScale="62500" lnSpcReduction="20000"/>
          </a:bodyPr>
          <a:lstStyle/>
          <a:p>
            <a:pPr marL="18288" indent="0" algn="ctr">
              <a:buNone/>
            </a:pPr>
            <a:r>
              <a:rPr lang="fr-FR" sz="4500" dirty="0">
                <a:effectLst/>
              </a:rPr>
              <a:t>Gestes professionnels et posture de l’enseignant </a:t>
            </a:r>
          </a:p>
          <a:p>
            <a:pPr marL="18288" indent="0">
              <a:buNone/>
            </a:pPr>
            <a:endParaRPr lang="fr-FR" dirty="0">
              <a:effectLst/>
            </a:endParaRPr>
          </a:p>
          <a:p>
            <a:pPr marL="18288" indent="0">
              <a:buNone/>
            </a:pPr>
            <a:r>
              <a:rPr lang="fr-FR" sz="3800" dirty="0">
                <a:effectLst/>
              </a:rPr>
              <a:t>Comment induire un système dynamique ? </a:t>
            </a:r>
          </a:p>
          <a:p>
            <a:pPr marL="18288" indent="0">
              <a:buNone/>
            </a:pPr>
            <a:endParaRPr lang="fr-FR" dirty="0">
              <a:effectLst/>
            </a:endParaRPr>
          </a:p>
          <a:p>
            <a:pPr marL="0" indent="0">
              <a:buNone/>
            </a:pPr>
            <a:r>
              <a:rPr lang="fr-FR" dirty="0">
                <a:effectLst/>
              </a:rPr>
              <a:t>On observe deux systèmes de postures dont les effets ne sont pas identiques :</a:t>
            </a:r>
          </a:p>
          <a:p>
            <a:pPr marL="0" indent="0">
              <a:buNone/>
            </a:pPr>
            <a:r>
              <a:rPr lang="fr-FR" dirty="0">
                <a:effectLst/>
              </a:rPr>
              <a:t>- </a:t>
            </a:r>
            <a:r>
              <a:rPr lang="fr-FR" b="1" dirty="0">
                <a:effectLst/>
              </a:rPr>
              <a:t>Un système contre efficient </a:t>
            </a:r>
            <a:r>
              <a:rPr lang="fr-FR" dirty="0">
                <a:effectLst/>
              </a:rPr>
              <a:t>:</a:t>
            </a:r>
          </a:p>
          <a:p>
            <a:pPr marL="0" indent="0">
              <a:buNone/>
            </a:pPr>
            <a:r>
              <a:rPr lang="fr-FR" dirty="0">
                <a:effectLst/>
              </a:rPr>
              <a:t>Posture dominante de contrôle (sur-étayage ou sous-étayage) qui induit chez les élèves conformité, insécurité, application sans réflexion, décrochage.</a:t>
            </a:r>
          </a:p>
          <a:p>
            <a:pPr marL="0" indent="0">
              <a:buNone/>
            </a:pPr>
            <a:r>
              <a:rPr lang="fr-FR" dirty="0">
                <a:effectLst/>
              </a:rPr>
              <a:t>- </a:t>
            </a:r>
            <a:r>
              <a:rPr lang="fr-FR" b="1" dirty="0">
                <a:effectLst/>
              </a:rPr>
              <a:t>Un système dynamique </a:t>
            </a:r>
            <a:r>
              <a:rPr lang="fr-FR" dirty="0">
                <a:effectLst/>
              </a:rPr>
              <a:t>qui maintient l’intérêt et l’activité des élèves: </a:t>
            </a:r>
          </a:p>
          <a:p>
            <a:r>
              <a:rPr lang="fr-FR" dirty="0">
                <a:effectLst/>
              </a:rPr>
              <a:t>Posture d’accompagnement dominante (aussi contrôle selon la nécessité) maitre observateur</a:t>
            </a:r>
          </a:p>
          <a:p>
            <a:r>
              <a:rPr lang="fr-FR" dirty="0">
                <a:effectLst/>
              </a:rPr>
              <a:t>Posture du « magicien » pour capter l’attention, les émotions…</a:t>
            </a:r>
          </a:p>
          <a:p>
            <a:r>
              <a:rPr lang="fr-FR" dirty="0">
                <a:effectLst/>
              </a:rPr>
              <a:t>Posture de lâcher prise</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20</a:t>
            </a:fld>
            <a:endParaRPr lang="en-US" dirty="0"/>
          </a:p>
        </p:txBody>
      </p:sp>
    </p:spTree>
    <p:extLst>
      <p:ext uri="{BB962C8B-B14F-4D97-AF65-F5344CB8AC3E}">
        <p14:creationId xmlns:p14="http://schemas.microsoft.com/office/powerpoint/2010/main" val="397412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000" y="0"/>
            <a:ext cx="9017000" cy="6858000"/>
          </a:xfrm>
        </p:spPr>
        <p:txBody>
          <a:bodyPr>
            <a:normAutofit fontScale="55000" lnSpcReduction="20000"/>
          </a:bodyPr>
          <a:lstStyle/>
          <a:p>
            <a:pPr marL="18288" indent="0" algn="ctr">
              <a:buNone/>
            </a:pPr>
            <a:r>
              <a:rPr lang="fr-FR" sz="3600" i="1" dirty="0">
                <a:effectLst/>
              </a:rPr>
              <a:t>Les 4 piliers de l’apprentissage ( S. </a:t>
            </a:r>
            <a:r>
              <a:rPr lang="fr-FR" sz="3600" i="1" dirty="0" err="1">
                <a:effectLst/>
              </a:rPr>
              <a:t>Dehaenne</a:t>
            </a:r>
            <a:r>
              <a:rPr lang="fr-FR" sz="3600" i="1" dirty="0">
                <a:effectLst/>
              </a:rPr>
              <a:t>)</a:t>
            </a:r>
          </a:p>
          <a:p>
            <a:pPr marL="18288" indent="0" algn="ctr">
              <a:buNone/>
            </a:pPr>
            <a:endParaRPr lang="fr-FR" sz="2500" dirty="0">
              <a:effectLst/>
            </a:endParaRPr>
          </a:p>
          <a:p>
            <a:r>
              <a:rPr lang="fr-FR" b="1" dirty="0">
                <a:effectLst/>
              </a:rPr>
              <a:t>L’attention : </a:t>
            </a:r>
            <a:r>
              <a:rPr lang="fr-FR" dirty="0">
                <a:effectLst/>
              </a:rPr>
              <a:t>« Le plus grand talent d’un enseignant consiste à canaliser et capter à chaque instant l’attention de l’enfant » (« créer des matériaux attrayants mais qui ne distraient pas l’enfant de sa tâche primaire. »)</a:t>
            </a:r>
          </a:p>
          <a:p>
            <a:pPr marL="18288" indent="0">
              <a:buNone/>
            </a:pPr>
            <a:r>
              <a:rPr lang="fr-FR" dirty="0">
                <a:effectLst/>
              </a:rPr>
              <a:t>Attention à la </a:t>
            </a:r>
            <a:r>
              <a:rPr lang="fr-FR" b="1" dirty="0">
                <a:effectLst/>
              </a:rPr>
              <a:t>double tâche </a:t>
            </a:r>
            <a:r>
              <a:rPr lang="fr-FR" dirty="0">
                <a:effectLst/>
              </a:rPr>
              <a:t>/ L’attention s’entraîne ! activités de concentration, musique, marcher sur une ligne…</a:t>
            </a:r>
          </a:p>
          <a:p>
            <a:r>
              <a:rPr lang="fr-FR" b="1" dirty="0">
                <a:effectLst/>
              </a:rPr>
              <a:t>L’engagement actif : </a:t>
            </a:r>
            <a:r>
              <a:rPr lang="fr-FR" dirty="0">
                <a:effectLst/>
              </a:rPr>
              <a:t>« Rendre les conditions d’apprentissage plus difficiles oblige les étudiants à un surcroit d’engagement. »</a:t>
            </a:r>
          </a:p>
          <a:p>
            <a:r>
              <a:rPr lang="fr-FR" b="1" dirty="0">
                <a:effectLst/>
              </a:rPr>
              <a:t>Le retour d’information :</a:t>
            </a:r>
            <a:r>
              <a:rPr lang="fr-FR" dirty="0">
                <a:effectLst/>
              </a:rPr>
              <a:t> Le rôle de la prédiction et de l’erreur de la prédiction est indispensable à tout apprentissage. « Créer les conditions de la surprise dans une classe est essentiel. »</a:t>
            </a:r>
          </a:p>
          <a:p>
            <a:r>
              <a:rPr lang="fr-FR" b="1" dirty="0">
                <a:effectLst/>
              </a:rPr>
              <a:t>La consolidation :</a:t>
            </a:r>
            <a:r>
              <a:rPr lang="fr-FR" dirty="0">
                <a:effectLst/>
              </a:rPr>
              <a:t> Transfert de l’explicite vers l’implicite. Exemple en lecture : la mémorisation des CGP, des combinaisons syllabiques, de mots fréquents. L’automatisation libère les ressources cognitives des élèves qui pourront porter leur attention sur autre chose : la ponctuation, la compréhension </a:t>
            </a:r>
            <a:r>
              <a:rPr lang="mr-IN" dirty="0">
                <a:effectLst/>
              </a:rPr>
              <a:t>…</a:t>
            </a:r>
            <a:r>
              <a:rPr lang="fr-FR" dirty="0">
                <a:effectLst/>
              </a:rPr>
              <a:t>.</a:t>
            </a:r>
          </a:p>
          <a:p>
            <a:pPr marL="0" indent="0">
              <a:buNone/>
            </a:pPr>
            <a:r>
              <a:rPr lang="fr-FR" b="1" i="1" dirty="0">
                <a:effectLst/>
              </a:rPr>
              <a:t>L’école doit proposer un enseignement structuré et exigeant dans un environnement enrichi.</a:t>
            </a:r>
            <a:r>
              <a:rPr lang="fr-FR" i="1" dirty="0">
                <a:effectLst/>
              </a:rPr>
              <a:t> </a:t>
            </a:r>
            <a:endParaRPr lang="fr-FR" i="1"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21</a:t>
            </a:fld>
            <a:endParaRPr lang="en-US" dirty="0"/>
          </a:p>
        </p:txBody>
      </p:sp>
    </p:spTree>
    <p:extLst>
      <p:ext uri="{BB962C8B-B14F-4D97-AF65-F5344CB8AC3E}">
        <p14:creationId xmlns:p14="http://schemas.microsoft.com/office/powerpoint/2010/main" val="4015331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858000"/>
          </a:xfrm>
        </p:spPr>
        <p:txBody>
          <a:bodyPr>
            <a:normAutofit fontScale="92500" lnSpcReduction="10000"/>
          </a:bodyPr>
          <a:lstStyle/>
          <a:p>
            <a:pPr marL="18288" indent="0">
              <a:buNone/>
            </a:pPr>
            <a:r>
              <a:rPr lang="fr-FR" sz="3100" b="1" dirty="0">
                <a:effectLst/>
              </a:rPr>
              <a:t>Vidéo IFE Caroline </a:t>
            </a:r>
            <a:r>
              <a:rPr lang="fr-FR" sz="3100" b="1" dirty="0" err="1">
                <a:effectLst/>
              </a:rPr>
              <a:t>Viriot-Goedel</a:t>
            </a:r>
            <a:r>
              <a:rPr lang="fr-FR" sz="3100" b="1" dirty="0">
                <a:effectLst/>
              </a:rPr>
              <a:t> La dimension pédagogique</a:t>
            </a:r>
            <a:r>
              <a:rPr lang="fr-FR" sz="3100" dirty="0">
                <a:effectLst/>
              </a:rPr>
              <a:t> </a:t>
            </a:r>
            <a:r>
              <a:rPr lang="fr-FR" sz="3100" i="1" dirty="0">
                <a:effectLst/>
              </a:rPr>
              <a:t>in Colloque 25 septembre 2015 </a:t>
            </a:r>
          </a:p>
          <a:p>
            <a:pPr marL="18288" indent="0">
              <a:buNone/>
            </a:pPr>
            <a:endParaRPr lang="fr-FR" i="1" dirty="0">
              <a:effectLst/>
            </a:endParaRPr>
          </a:p>
          <a:p>
            <a:pPr lvl="0"/>
            <a:r>
              <a:rPr lang="fr-FR" dirty="0">
                <a:effectLst/>
              </a:rPr>
              <a:t>Explorer le lien climat-engagement-progrès en lecture écriture au CP.</a:t>
            </a:r>
          </a:p>
          <a:p>
            <a:pPr lvl="0"/>
            <a:r>
              <a:rPr lang="fr-FR" dirty="0">
                <a:effectLst/>
              </a:rPr>
              <a:t>Contrôler nos résultats (rapport temps offert par le maitre/temps effectif de travail élève).</a:t>
            </a:r>
          </a:p>
          <a:p>
            <a:pPr marL="18288" indent="0">
              <a:buNone/>
            </a:pPr>
            <a:endParaRPr lang="fr-FR" dirty="0"/>
          </a:p>
          <a:p>
            <a:pPr marL="18288" indent="0">
              <a:buNone/>
            </a:pPr>
            <a:r>
              <a:rPr lang="fr-FR" sz="2600" dirty="0">
                <a:effectLst/>
              </a:rPr>
              <a:t>L’effet positif d’un </a:t>
            </a:r>
            <a:r>
              <a:rPr lang="fr-FR" sz="2600" b="1" u="sng" dirty="0">
                <a:effectLst/>
              </a:rPr>
              <a:t>engagement</a:t>
            </a:r>
            <a:r>
              <a:rPr lang="fr-FR" sz="2600" dirty="0">
                <a:effectLst/>
              </a:rPr>
              <a:t> élevé des élèves sur la qualité des apprentissages notamment pour </a:t>
            </a:r>
            <a:r>
              <a:rPr lang="fr-FR" sz="2600" b="1" dirty="0">
                <a:effectLst/>
              </a:rPr>
              <a:t>les élèves les plus faibles </a:t>
            </a:r>
            <a:r>
              <a:rPr lang="fr-FR" sz="2600" dirty="0">
                <a:effectLst/>
              </a:rPr>
              <a:t>est relevé.</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273878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2329"/>
            <a:ext cx="9144000" cy="6858000"/>
          </a:xfrm>
        </p:spPr>
        <p:txBody>
          <a:bodyPr>
            <a:normAutofit fontScale="85000" lnSpcReduction="10000"/>
          </a:bodyPr>
          <a:lstStyle/>
          <a:p>
            <a:pPr marL="18288" indent="0">
              <a:buNone/>
            </a:pPr>
            <a:r>
              <a:rPr lang="fr-FR" sz="2600" dirty="0">
                <a:effectLst/>
              </a:rPr>
              <a:t>Comment programmer les apprentissages en lecture sur une semaine, une année ? </a:t>
            </a:r>
          </a:p>
          <a:p>
            <a:pPr marL="18288" indent="0">
              <a:buNone/>
            </a:pPr>
            <a:endParaRPr lang="fr-FR" sz="1800" dirty="0">
              <a:effectLst/>
            </a:endParaRPr>
          </a:p>
          <a:p>
            <a:pPr marL="18288" indent="0" algn="ctr">
              <a:buNone/>
            </a:pPr>
            <a:r>
              <a:rPr lang="fr-FR" dirty="0">
                <a:effectLst/>
              </a:rPr>
              <a:t>Etat des lieux </a:t>
            </a:r>
          </a:p>
          <a:p>
            <a:pPr marL="18288" indent="0">
              <a:buNone/>
            </a:pPr>
            <a:endParaRPr lang="fr-FR" dirty="0">
              <a:effectLst/>
            </a:endParaRPr>
          </a:p>
          <a:p>
            <a:pPr marL="18288" indent="0">
              <a:buNone/>
            </a:pPr>
            <a:r>
              <a:rPr lang="fr-FR" dirty="0">
                <a:effectLst/>
              </a:rPr>
              <a:t>Qu’observez-vous chez vos enseignants? </a:t>
            </a:r>
          </a:p>
          <a:p>
            <a:pPr marL="18288" indent="0">
              <a:buNone/>
            </a:pPr>
            <a:endParaRPr lang="fr-FR" dirty="0"/>
          </a:p>
          <a:p>
            <a:r>
              <a:rPr lang="fr-FR" sz="2900" dirty="0"/>
              <a:t>Utilisent</a:t>
            </a:r>
            <a:r>
              <a:rPr lang="fr-FR" sz="2900" dirty="0">
                <a:effectLst/>
              </a:rPr>
              <a:t>-ils des progressions ? personnelles ? celles des manuels ? </a:t>
            </a:r>
            <a:r>
              <a:rPr lang="fr-FR" sz="2900" dirty="0"/>
              <a:t>d</a:t>
            </a:r>
            <a:r>
              <a:rPr lang="fr-FR" sz="2900" dirty="0">
                <a:effectLst/>
              </a:rPr>
              <a:t>u </a:t>
            </a:r>
            <a:r>
              <a:rPr lang="fr-FR" sz="2900" i="1" dirty="0">
                <a:effectLst/>
              </a:rPr>
              <a:t>Guide pour enseigner la lecture</a:t>
            </a:r>
            <a:r>
              <a:rPr lang="mr-IN" sz="2900" dirty="0">
                <a:effectLst/>
              </a:rPr>
              <a:t>…</a:t>
            </a:r>
            <a:r>
              <a:rPr lang="fr-FR" sz="2900" dirty="0">
                <a:effectLst/>
              </a:rPr>
              <a:t> ?</a:t>
            </a:r>
          </a:p>
          <a:p>
            <a:r>
              <a:rPr lang="fr-FR" sz="2900" dirty="0">
                <a:effectLst/>
              </a:rPr>
              <a:t>Les apprentissages sont-ils programmés sur la semaine, l’année?</a:t>
            </a:r>
          </a:p>
          <a:p>
            <a:r>
              <a:rPr lang="fr-FR" sz="2900" dirty="0">
                <a:effectLst/>
              </a:rPr>
              <a:t>Quels choix opérés dans l’emploi du temps ? Quelle logique?</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23</a:t>
            </a:fld>
            <a:endParaRPr lang="en-US" dirty="0"/>
          </a:p>
        </p:txBody>
      </p:sp>
    </p:spTree>
    <p:extLst>
      <p:ext uri="{BB962C8B-B14F-4D97-AF65-F5344CB8AC3E}">
        <p14:creationId xmlns:p14="http://schemas.microsoft.com/office/powerpoint/2010/main" val="64600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IEN GUEBWILLER:F2F :Lecture C2:IMG_2716.jpeg"/>
          <p:cNvPicPr>
            <a:picLocks noGrp="1"/>
          </p:cNvPicPr>
          <p:nvPr>
            <p:ph idx="1"/>
          </p:nvPr>
        </p:nvPicPr>
        <p:blipFill>
          <a:blip r:embed="rId2">
            <a:extLst>
              <a:ext uri="{28A0092B-C50C-407E-A947-70E740481C1C}">
                <a14:useLocalDpi xmlns:a14="http://schemas.microsoft.com/office/drawing/2010/main" val="0"/>
              </a:ext>
            </a:extLst>
          </a:blip>
          <a:srcRect l="-40569" r="-40569"/>
          <a:stretch>
            <a:fillRect/>
          </a:stretch>
        </p:blipFill>
        <p:spPr bwMode="auto">
          <a:xfrm>
            <a:off x="0" y="1"/>
            <a:ext cx="9042400" cy="6705600"/>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24</a:t>
            </a:fld>
            <a:endParaRPr lang="en-US" dirty="0"/>
          </a:p>
        </p:txBody>
      </p:sp>
    </p:spTree>
    <p:extLst>
      <p:ext uri="{BB962C8B-B14F-4D97-AF65-F5344CB8AC3E}">
        <p14:creationId xmlns:p14="http://schemas.microsoft.com/office/powerpoint/2010/main" val="402788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IEN GUEBWILLER:F2F :Lecture C2:IMG_2717.jpeg"/>
          <p:cNvPicPr>
            <a:picLocks noGrp="1"/>
          </p:cNvPicPr>
          <p:nvPr>
            <p:ph idx="1"/>
          </p:nvPr>
        </p:nvPicPr>
        <p:blipFill>
          <a:blip r:embed="rId2">
            <a:extLst>
              <a:ext uri="{28A0092B-C50C-407E-A947-70E740481C1C}">
                <a14:useLocalDpi xmlns:a14="http://schemas.microsoft.com/office/drawing/2010/main" val="0"/>
              </a:ext>
            </a:extLst>
          </a:blip>
          <a:srcRect l="-40569" r="-40569"/>
          <a:stretch>
            <a:fillRect/>
          </a:stretch>
        </p:blipFill>
        <p:spPr bwMode="auto">
          <a:xfrm>
            <a:off x="277812" y="88901"/>
            <a:ext cx="8777287" cy="6616700"/>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25</a:t>
            </a:fld>
            <a:endParaRPr lang="en-US" dirty="0"/>
          </a:p>
        </p:txBody>
      </p:sp>
    </p:spTree>
    <p:extLst>
      <p:ext uri="{BB962C8B-B14F-4D97-AF65-F5344CB8AC3E}">
        <p14:creationId xmlns:p14="http://schemas.microsoft.com/office/powerpoint/2010/main" val="372371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0939517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1789C0F2-17E0-497A-9BBE-0C73201AAFE3}" type="slidenum">
              <a:rPr lang="en-US" smtClean="0"/>
              <a:pPr/>
              <a:t>26</a:t>
            </a:fld>
            <a:endParaRPr lang="en-US" dirty="0"/>
          </a:p>
        </p:txBody>
      </p:sp>
    </p:spTree>
    <p:extLst>
      <p:ext uri="{BB962C8B-B14F-4D97-AF65-F5344CB8AC3E}">
        <p14:creationId xmlns:p14="http://schemas.microsoft.com/office/powerpoint/2010/main" val="3304447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89C0F2-17E0-497A-9BBE-0C73201AAFE3}" type="slidenum">
              <a:rPr lang="en-US" smtClean="0"/>
              <a:pPr/>
              <a:t>27</a:t>
            </a:fld>
            <a:endParaRPr lang="en-US" dirty="0"/>
          </a:p>
        </p:txBody>
      </p:sp>
      <p:pic>
        <p:nvPicPr>
          <p:cNvPr id="5" name="Image 4" descr="Capture d’écran 2018-11-10 à 09.2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3" y="593271"/>
            <a:ext cx="9001454" cy="5583046"/>
          </a:xfrm>
          <a:prstGeom prst="rect">
            <a:avLst/>
          </a:prstGeom>
        </p:spPr>
      </p:pic>
    </p:spTree>
    <p:extLst>
      <p:ext uri="{BB962C8B-B14F-4D97-AF65-F5344CB8AC3E}">
        <p14:creationId xmlns:p14="http://schemas.microsoft.com/office/powerpoint/2010/main" val="68355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6308" y="1884309"/>
            <a:ext cx="9144000" cy="774699"/>
          </a:xfrm>
        </p:spPr>
        <p:txBody>
          <a:bodyPr>
            <a:normAutofit lnSpcReduction="10000"/>
          </a:bodyPr>
          <a:lstStyle/>
          <a:p>
            <a:pPr marL="18288" lvl="2" indent="0" algn="ctr">
              <a:buNone/>
            </a:pPr>
            <a:r>
              <a:rPr lang="fr-FR" sz="3200" dirty="0">
                <a:effectLst/>
              </a:rPr>
              <a:t>Quelle progression pour l’apprentissage du code ?</a:t>
            </a:r>
            <a:endParaRPr lang="fr-FR" sz="2800" dirty="0">
              <a:effectLst/>
            </a:endParaRP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28</a:t>
            </a:fld>
            <a:endParaRPr lang="en-US" dirty="0"/>
          </a:p>
        </p:txBody>
      </p:sp>
    </p:spTree>
    <p:extLst>
      <p:ext uri="{BB962C8B-B14F-4D97-AF65-F5344CB8AC3E}">
        <p14:creationId xmlns:p14="http://schemas.microsoft.com/office/powerpoint/2010/main" val="3489717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Capture d’écran 2018-11-03 à 10.33.46.png"/>
          <p:cNvPicPr>
            <a:picLocks noGrp="1"/>
          </p:cNvPicPr>
          <p:nvPr>
            <p:ph idx="1"/>
          </p:nvPr>
        </p:nvPicPr>
        <p:blipFill>
          <a:blip r:embed="rId2">
            <a:extLst>
              <a:ext uri="{28A0092B-C50C-407E-A947-70E740481C1C}">
                <a14:useLocalDpi xmlns:a14="http://schemas.microsoft.com/office/drawing/2010/main" val="0"/>
              </a:ext>
            </a:extLst>
          </a:blip>
          <a:srcRect l="-32854" r="-32854"/>
          <a:stretch>
            <a:fillRect/>
          </a:stretch>
        </p:blipFill>
        <p:spPr bwMode="auto">
          <a:xfrm>
            <a:off x="0" y="110962"/>
            <a:ext cx="9144000" cy="6747038"/>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29</a:t>
            </a:fld>
            <a:endParaRPr lang="en-US" dirty="0"/>
          </a:p>
        </p:txBody>
      </p:sp>
    </p:spTree>
    <p:extLst>
      <p:ext uri="{BB962C8B-B14F-4D97-AF65-F5344CB8AC3E}">
        <p14:creationId xmlns:p14="http://schemas.microsoft.com/office/powerpoint/2010/main" val="94616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35620"/>
            <a:ext cx="9144000" cy="6633480"/>
          </a:xfrm>
        </p:spPr>
        <p:txBody>
          <a:bodyPr>
            <a:normAutofit fontScale="92500" lnSpcReduction="10000"/>
          </a:bodyPr>
          <a:lstStyle/>
          <a:p>
            <a:pPr marL="18288" lvl="0" indent="0" algn="ctr">
              <a:buNone/>
            </a:pPr>
            <a:r>
              <a:rPr lang="fr-FR" sz="2400" dirty="0">
                <a:effectLst/>
              </a:rPr>
              <a:t>Quels outils pour un enseignement explicite et méthodologique de la lecture ?</a:t>
            </a:r>
            <a:endParaRPr lang="fr-FR" sz="2000" dirty="0">
              <a:effectLst/>
            </a:endParaRPr>
          </a:p>
          <a:p>
            <a:pPr algn="ctr"/>
            <a:endParaRPr lang="fr-FR" sz="1300" dirty="0">
              <a:effectLst/>
            </a:endParaRPr>
          </a:p>
          <a:p>
            <a:pPr marL="457200" lvl="1" indent="0" algn="ctr">
              <a:buNone/>
            </a:pPr>
            <a:r>
              <a:rPr lang="fr-FR" sz="2000" dirty="0">
                <a:effectLst/>
              </a:rPr>
              <a:t>Accompagner une équipe à réaliser un choix de </a:t>
            </a:r>
            <a:r>
              <a:rPr lang="fr-FR" sz="2000" b="1" dirty="0">
                <a:effectLst/>
              </a:rPr>
              <a:t>méthode de lecture</a:t>
            </a:r>
          </a:p>
          <a:p>
            <a:pPr lvl="2" algn="ctr"/>
            <a:r>
              <a:rPr lang="fr-FR" sz="1800" dirty="0">
                <a:effectLst/>
              </a:rPr>
              <a:t>Vous avez dit méthode? </a:t>
            </a:r>
          </a:p>
          <a:p>
            <a:pPr lvl="2" algn="ctr"/>
            <a:r>
              <a:rPr lang="fr-FR" sz="1800" dirty="0">
                <a:effectLst/>
              </a:rPr>
              <a:t>Quelle méthodologie préconiser ? </a:t>
            </a:r>
          </a:p>
          <a:p>
            <a:pPr lvl="2" algn="ctr"/>
            <a:r>
              <a:rPr lang="fr-FR" sz="1800" dirty="0">
                <a:effectLst/>
              </a:rPr>
              <a:t>Vers une stratégie d’apprentissage de la lecture au CP </a:t>
            </a:r>
          </a:p>
          <a:p>
            <a:pPr lvl="2" algn="ctr"/>
            <a:r>
              <a:rPr lang="fr-FR" sz="1800" dirty="0">
                <a:effectLst/>
              </a:rPr>
              <a:t>Grille d’analyse de différentes méthodes de lecture </a:t>
            </a:r>
          </a:p>
          <a:p>
            <a:pPr lvl="2" algn="ctr"/>
            <a:r>
              <a:rPr lang="fr-FR" sz="1800" dirty="0">
                <a:effectLst/>
              </a:rPr>
              <a:t>Gestes professionnels et posture de l’enseignant </a:t>
            </a:r>
          </a:p>
          <a:p>
            <a:pPr lvl="2" algn="ctr"/>
            <a:endParaRPr lang="fr-FR" sz="1800" b="1" dirty="0">
              <a:effectLst/>
            </a:endParaRPr>
          </a:p>
          <a:p>
            <a:pPr marL="457200" lvl="1" indent="0" algn="ctr">
              <a:buNone/>
            </a:pPr>
            <a:r>
              <a:rPr lang="fr-FR" sz="1800" dirty="0">
                <a:effectLst/>
              </a:rPr>
              <a:t>Comment programmer les apprentissages en lecture sur une semaine, une année ? </a:t>
            </a:r>
          </a:p>
          <a:p>
            <a:pPr lvl="2" algn="ctr"/>
            <a:r>
              <a:rPr lang="fr-FR" sz="1600" dirty="0">
                <a:effectLst/>
              </a:rPr>
              <a:t>Etat des lieux </a:t>
            </a:r>
          </a:p>
          <a:p>
            <a:pPr lvl="2" algn="ctr"/>
            <a:r>
              <a:rPr lang="fr-FR" sz="1600" dirty="0">
                <a:effectLst/>
              </a:rPr>
              <a:t>Que dit la recherche </a:t>
            </a:r>
          </a:p>
          <a:p>
            <a:pPr lvl="2" algn="ctr"/>
            <a:r>
              <a:rPr lang="fr-FR" sz="1600" dirty="0">
                <a:effectLst/>
              </a:rPr>
              <a:t>Quelles progressions pour l’apprentissage du code ? </a:t>
            </a:r>
          </a:p>
          <a:p>
            <a:pPr lvl="2" algn="ctr"/>
            <a:r>
              <a:rPr lang="fr-FR" sz="1600" dirty="0">
                <a:effectLst/>
              </a:rPr>
              <a:t>L’organisation hebdomadaire des apprentissages en lecture : emplois du temps CP</a:t>
            </a:r>
          </a:p>
          <a:p>
            <a:pPr marL="749808" lvl="2" indent="0" algn="ctr">
              <a:buNone/>
            </a:pPr>
            <a:endParaRPr lang="fr-FR" sz="1600" dirty="0">
              <a:effectLst/>
            </a:endParaRPr>
          </a:p>
          <a:p>
            <a:pPr marL="457200" lvl="1" indent="0" algn="ctr">
              <a:buNone/>
            </a:pPr>
            <a:r>
              <a:rPr lang="fr-FR" sz="1800" dirty="0">
                <a:effectLst/>
              </a:rPr>
              <a:t>Conclusion</a:t>
            </a:r>
          </a:p>
          <a:p>
            <a:pPr marL="18288" indent="0" algn="ctr">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3</a:t>
            </a:fld>
            <a:endParaRPr lang="en-US" dirty="0"/>
          </a:p>
        </p:txBody>
      </p:sp>
    </p:spTree>
    <p:extLst>
      <p:ext uri="{BB962C8B-B14F-4D97-AF65-F5344CB8AC3E}">
        <p14:creationId xmlns:p14="http://schemas.microsoft.com/office/powerpoint/2010/main" val="284069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lstStyle/>
          <a:p>
            <a:r>
              <a:rPr lang="fr-FR" dirty="0">
                <a:effectLst/>
              </a:rPr>
              <a:t>P1 : 12 graphèmes</a:t>
            </a:r>
          </a:p>
          <a:p>
            <a:r>
              <a:rPr lang="fr-FR" dirty="0">
                <a:effectLst/>
              </a:rPr>
              <a:t>P2 : 17 graphèmes</a:t>
            </a:r>
          </a:p>
          <a:p>
            <a:r>
              <a:rPr lang="fr-FR" dirty="0">
                <a:effectLst/>
              </a:rPr>
              <a:t>P3 : 28 graphèmes</a:t>
            </a:r>
          </a:p>
          <a:p>
            <a:r>
              <a:rPr lang="fr-FR" dirty="0">
                <a:effectLst/>
              </a:rPr>
              <a:t>P4 : 21 graphèmes</a:t>
            </a:r>
          </a:p>
          <a:p>
            <a:r>
              <a:rPr lang="fr-FR" dirty="0">
                <a:effectLst/>
              </a:rPr>
              <a:t>P5 : 45 graphèmes</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30</a:t>
            </a:fld>
            <a:endParaRPr lang="en-US" dirty="0"/>
          </a:p>
        </p:txBody>
      </p:sp>
    </p:spTree>
    <p:extLst>
      <p:ext uri="{BB962C8B-B14F-4D97-AF65-F5344CB8AC3E}">
        <p14:creationId xmlns:p14="http://schemas.microsoft.com/office/powerpoint/2010/main" val="29161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6174"/>
            <a:ext cx="8774760" cy="1730194"/>
          </a:xfrm>
        </p:spPr>
        <p:txBody>
          <a:bodyPr/>
          <a:lstStyle/>
          <a:p>
            <a:pPr marL="18288" indent="0" algn="ctr">
              <a:buNone/>
            </a:pPr>
            <a:r>
              <a:rPr lang="fr-FR" sz="3200" b="1" dirty="0">
                <a:effectLst/>
              </a:rPr>
              <a:t>Les paramètres pris en compte :</a:t>
            </a:r>
            <a:endParaRPr lang="fr-FR" sz="3200" dirty="0">
              <a:effectLst/>
            </a:endParaRPr>
          </a:p>
          <a:p>
            <a:pPr marL="18288" indent="0">
              <a:buNone/>
            </a:pPr>
            <a:endParaRPr lang="fr-FR" dirty="0"/>
          </a:p>
        </p:txBody>
      </p:sp>
      <p:sp>
        <p:nvSpPr>
          <p:cNvPr id="4" name="Espace réservé du numéro de diapositive 3"/>
          <p:cNvSpPr>
            <a:spLocks noGrp="1"/>
          </p:cNvSpPr>
          <p:nvPr>
            <p:ph type="sldNum" sz="quarter" idx="12"/>
          </p:nvPr>
        </p:nvSpPr>
        <p:spPr/>
        <p:txBody>
          <a:bodyPr/>
          <a:lstStyle/>
          <a:p>
            <a:fld id="{1789C0F2-17E0-497A-9BBE-0C73201AAFE3}" type="slidenum">
              <a:rPr lang="en-US" smtClean="0"/>
              <a:pPr/>
              <a:t>31</a:t>
            </a:fld>
            <a:endParaRPr lang="en-US" dirty="0"/>
          </a:p>
        </p:txBody>
      </p:sp>
      <p:pic>
        <p:nvPicPr>
          <p:cNvPr id="6" name="Image 5" descr="Capture d’écran 2018-11-10 à 09.03.58.png"/>
          <p:cNvPicPr>
            <a:picLocks noChangeAspect="1"/>
          </p:cNvPicPr>
          <p:nvPr/>
        </p:nvPicPr>
        <p:blipFill>
          <a:blip r:embed="rId2">
            <a:alphaModFix amt="87000"/>
            <a:extLst>
              <a:ext uri="{28A0092B-C50C-407E-A947-70E740481C1C}">
                <a14:useLocalDpi xmlns:a14="http://schemas.microsoft.com/office/drawing/2010/main" val="0"/>
              </a:ext>
            </a:extLst>
          </a:blip>
          <a:stretch>
            <a:fillRect/>
          </a:stretch>
        </p:blipFill>
        <p:spPr>
          <a:xfrm>
            <a:off x="2908301" y="1330408"/>
            <a:ext cx="3419999" cy="5391067"/>
          </a:xfrm>
          <a:prstGeom prst="rect">
            <a:avLst/>
          </a:prstGeom>
        </p:spPr>
      </p:pic>
    </p:spTree>
    <p:extLst>
      <p:ext uri="{BB962C8B-B14F-4D97-AF65-F5344CB8AC3E}">
        <p14:creationId xmlns:p14="http://schemas.microsoft.com/office/powerpoint/2010/main" val="35417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
            <a:ext cx="9144000" cy="711200"/>
          </a:xfrm>
        </p:spPr>
        <p:txBody>
          <a:bodyPr>
            <a:normAutofit fontScale="92500" lnSpcReduction="20000"/>
          </a:bodyPr>
          <a:lstStyle/>
          <a:p>
            <a:pPr marL="18288" indent="0" algn="ctr">
              <a:buNone/>
            </a:pPr>
            <a:r>
              <a:rPr lang="fr-FR" sz="3200" dirty="0">
                <a:effectLst/>
              </a:rPr>
              <a:t>Les repères de progressivité  -  </a:t>
            </a:r>
            <a:r>
              <a:rPr lang="fr-FR" sz="3200" dirty="0" err="1">
                <a:effectLst/>
              </a:rPr>
              <a:t>Eduscol</a:t>
            </a:r>
            <a:r>
              <a:rPr lang="fr-FR" sz="3200" dirty="0">
                <a:effectLst/>
              </a:rPr>
              <a:t>  </a:t>
            </a:r>
            <a:endParaRPr lang="fr-FR" sz="3200" dirty="0"/>
          </a:p>
          <a:p>
            <a:pPr marL="18288" indent="0">
              <a:buNone/>
            </a:pPr>
            <a:endParaRPr lang="fr-FR" dirty="0"/>
          </a:p>
        </p:txBody>
      </p:sp>
      <p:pic>
        <p:nvPicPr>
          <p:cNvPr id="3" name="Image 2" descr="Macintosh HD:Users:MK:Desktop:Capture d’écran 2018-11-03 à 08.01.56.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1200"/>
            <a:ext cx="8991600" cy="6045200"/>
          </a:xfrm>
          <a:prstGeom prst="rect">
            <a:avLst/>
          </a:prstGeom>
          <a:noFill/>
          <a:ln>
            <a:noFill/>
          </a:ln>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32</a:t>
            </a:fld>
            <a:endParaRPr lang="en-US" dirty="0"/>
          </a:p>
        </p:txBody>
      </p:sp>
    </p:spTree>
    <p:extLst>
      <p:ext uri="{BB962C8B-B14F-4D97-AF65-F5344CB8AC3E}">
        <p14:creationId xmlns:p14="http://schemas.microsoft.com/office/powerpoint/2010/main" val="311966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612378758"/>
              </p:ext>
            </p:extLst>
          </p:nvPr>
        </p:nvGraphicFramePr>
        <p:xfrm>
          <a:off x="228046" y="73610"/>
          <a:ext cx="8674220" cy="6385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1789C0F2-17E0-497A-9BBE-0C73201AAFE3}" type="slidenum">
              <a:rPr lang="en-US" smtClean="0"/>
              <a:pPr/>
              <a:t>33</a:t>
            </a:fld>
            <a:endParaRPr lang="en-US" dirty="0"/>
          </a:p>
        </p:txBody>
      </p:sp>
    </p:spTree>
    <p:extLst>
      <p:ext uri="{BB962C8B-B14F-4D97-AF65-F5344CB8AC3E}">
        <p14:creationId xmlns:p14="http://schemas.microsoft.com/office/powerpoint/2010/main" val="179435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lstStyle/>
          <a:p>
            <a:pPr marL="18288" indent="0">
              <a:buNone/>
            </a:pPr>
            <a:r>
              <a:rPr lang="fr-FR" dirty="0">
                <a:effectLst/>
              </a:rPr>
              <a:t>L’organisation hebdomadaire des apprentissages en lecture : emplois du temps CP </a:t>
            </a: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34</a:t>
            </a:fld>
            <a:endParaRPr lang="en-US" dirty="0"/>
          </a:p>
        </p:txBody>
      </p:sp>
    </p:spTree>
    <p:extLst>
      <p:ext uri="{BB962C8B-B14F-4D97-AF65-F5344CB8AC3E}">
        <p14:creationId xmlns:p14="http://schemas.microsoft.com/office/powerpoint/2010/main" val="49958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acintosh HD:Users:MK:Desktop:Capture d’écran 2018-11-03 à 08.06.14.png"/>
          <p:cNvPicPr/>
          <p:nvPr/>
        </p:nvPicPr>
        <p:blipFill>
          <a:blip r:embed="rId2">
            <a:extLst>
              <a:ext uri="{28A0092B-C50C-407E-A947-70E740481C1C}">
                <a14:useLocalDpi xmlns:a14="http://schemas.microsoft.com/office/drawing/2010/main" val="0"/>
              </a:ext>
            </a:extLst>
          </a:blip>
          <a:srcRect/>
          <a:stretch>
            <a:fillRect/>
          </a:stretch>
        </p:blipFill>
        <p:spPr bwMode="auto">
          <a:xfrm>
            <a:off x="90711" y="0"/>
            <a:ext cx="8952560" cy="3770766"/>
          </a:xfrm>
          <a:prstGeom prst="rect">
            <a:avLst/>
          </a:prstGeom>
          <a:noFill/>
          <a:ln>
            <a:noFill/>
          </a:ln>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35</a:t>
            </a:fld>
            <a:endParaRPr lang="en-US" dirty="0"/>
          </a:p>
        </p:txBody>
      </p:sp>
      <p:pic>
        <p:nvPicPr>
          <p:cNvPr id="5" name="Espace réservé du contenu 2" descr="Macintosh HD:Users:MK:Desktop:Capture d’écran 2018-11-03 à 08.09.31.png"/>
          <p:cNvPicPr>
            <a:picLocks noGrp="1"/>
          </p:cNvPicPr>
          <p:nvPr>
            <p:ph idx="1"/>
          </p:nvPr>
        </p:nvPicPr>
        <p:blipFill>
          <a:blip r:embed="rId3">
            <a:extLst>
              <a:ext uri="{28A0092B-C50C-407E-A947-70E740481C1C}">
                <a14:useLocalDpi xmlns:a14="http://schemas.microsoft.com/office/drawing/2010/main" val="0"/>
              </a:ext>
            </a:extLst>
          </a:blip>
          <a:srcRect t="-15416" b="-15416"/>
          <a:stretch>
            <a:fillRect/>
          </a:stretch>
        </p:blipFill>
        <p:spPr bwMode="auto">
          <a:xfrm>
            <a:off x="90711" y="3213645"/>
            <a:ext cx="8952560" cy="4172320"/>
          </a:xfrm>
          <a:prstGeom prst="rect">
            <a:avLst/>
          </a:prstGeom>
          <a:noFill/>
          <a:ln>
            <a:noFill/>
          </a:ln>
        </p:spPr>
      </p:pic>
    </p:spTree>
    <p:extLst>
      <p:ext uri="{BB962C8B-B14F-4D97-AF65-F5344CB8AC3E}">
        <p14:creationId xmlns:p14="http://schemas.microsoft.com/office/powerpoint/2010/main" val="2752406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Capture d’écran 2018-11-03 à 08.06.49.png"/>
          <p:cNvPicPr>
            <a:picLocks noGrp="1"/>
          </p:cNvPicPr>
          <p:nvPr>
            <p:ph idx="1"/>
          </p:nvPr>
        </p:nvPicPr>
        <p:blipFill>
          <a:blip r:embed="rId3">
            <a:extLst>
              <a:ext uri="{28A0092B-C50C-407E-A947-70E740481C1C}">
                <a14:useLocalDpi xmlns:a14="http://schemas.microsoft.com/office/drawing/2010/main" val="0"/>
              </a:ext>
            </a:extLst>
          </a:blip>
          <a:srcRect t="-13595" b="-13595"/>
          <a:stretch>
            <a:fillRect/>
          </a:stretch>
        </p:blipFill>
        <p:spPr bwMode="auto">
          <a:xfrm>
            <a:off x="101600" y="187325"/>
            <a:ext cx="8940800" cy="6480175"/>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36</a:t>
            </a:fld>
            <a:endParaRPr lang="en-US" dirty="0"/>
          </a:p>
        </p:txBody>
      </p:sp>
      <p:sp>
        <p:nvSpPr>
          <p:cNvPr id="4" name="ZoneTexte 3"/>
          <p:cNvSpPr txBox="1"/>
          <p:nvPr/>
        </p:nvSpPr>
        <p:spPr>
          <a:xfrm>
            <a:off x="2591744" y="187325"/>
            <a:ext cx="4315255" cy="369332"/>
          </a:xfrm>
          <a:prstGeom prst="rect">
            <a:avLst/>
          </a:prstGeom>
          <a:noFill/>
        </p:spPr>
        <p:txBody>
          <a:bodyPr wrap="square" rtlCol="0">
            <a:spAutoFit/>
          </a:bodyPr>
          <a:lstStyle/>
          <a:p>
            <a:r>
              <a:rPr lang="fr-FR" dirty="0"/>
              <a:t>Emploi du temps premier trimestre CP</a:t>
            </a:r>
          </a:p>
        </p:txBody>
      </p:sp>
    </p:spTree>
    <p:extLst>
      <p:ext uri="{BB962C8B-B14F-4D97-AF65-F5344CB8AC3E}">
        <p14:creationId xmlns:p14="http://schemas.microsoft.com/office/powerpoint/2010/main" val="366602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Capture d’écran 2018-11-03 à 08.10.42.png"/>
          <p:cNvPicPr>
            <a:picLocks noGrp="1"/>
          </p:cNvPicPr>
          <p:nvPr>
            <p:ph idx="1"/>
          </p:nvPr>
        </p:nvPicPr>
        <p:blipFill>
          <a:blip r:embed="rId2">
            <a:extLst>
              <a:ext uri="{28A0092B-C50C-407E-A947-70E740481C1C}">
                <a14:useLocalDpi xmlns:a14="http://schemas.microsoft.com/office/drawing/2010/main" val="0"/>
              </a:ext>
            </a:extLst>
          </a:blip>
          <a:srcRect t="-12199" b="-12199"/>
          <a:stretch>
            <a:fillRect/>
          </a:stretch>
        </p:blipFill>
        <p:spPr bwMode="auto">
          <a:xfrm>
            <a:off x="0" y="187325"/>
            <a:ext cx="8850313" cy="6384925"/>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37</a:t>
            </a:fld>
            <a:endParaRPr lang="en-US" dirty="0"/>
          </a:p>
        </p:txBody>
      </p:sp>
      <p:sp>
        <p:nvSpPr>
          <p:cNvPr id="4" name="ZoneTexte 3"/>
          <p:cNvSpPr txBox="1"/>
          <p:nvPr/>
        </p:nvSpPr>
        <p:spPr>
          <a:xfrm>
            <a:off x="2591744" y="187325"/>
            <a:ext cx="4315255" cy="369332"/>
          </a:xfrm>
          <a:prstGeom prst="rect">
            <a:avLst/>
          </a:prstGeom>
          <a:noFill/>
        </p:spPr>
        <p:txBody>
          <a:bodyPr wrap="square" rtlCol="0">
            <a:spAutoFit/>
          </a:bodyPr>
          <a:lstStyle/>
          <a:p>
            <a:r>
              <a:rPr lang="fr-FR" dirty="0"/>
              <a:t>Emploi du temps troisième trimestre CP</a:t>
            </a:r>
          </a:p>
        </p:txBody>
      </p:sp>
    </p:spTree>
    <p:extLst>
      <p:ext uri="{BB962C8B-B14F-4D97-AF65-F5344CB8AC3E}">
        <p14:creationId xmlns:p14="http://schemas.microsoft.com/office/powerpoint/2010/main" val="10828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écran 2018-11-06 à 20.26.15.png"/>
          <p:cNvPicPr>
            <a:picLocks noGrp="1" noChangeAspect="1"/>
          </p:cNvPicPr>
          <p:nvPr>
            <p:ph idx="1"/>
          </p:nvPr>
        </p:nvPicPr>
        <p:blipFill>
          <a:blip r:embed="rId2">
            <a:extLst>
              <a:ext uri="{28A0092B-C50C-407E-A947-70E740481C1C}">
                <a14:useLocalDpi xmlns:a14="http://schemas.microsoft.com/office/drawing/2010/main" val="0"/>
              </a:ext>
            </a:extLst>
          </a:blip>
          <a:srcRect t="-4981" b="-4981"/>
          <a:stretch>
            <a:fillRect/>
          </a:stretch>
        </p:blipFill>
        <p:spPr>
          <a:xfrm>
            <a:off x="113907" y="187325"/>
            <a:ext cx="8838006" cy="6505575"/>
          </a:xfrm>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38</a:t>
            </a:fld>
            <a:endParaRPr lang="en-US" dirty="0"/>
          </a:p>
        </p:txBody>
      </p:sp>
    </p:spTree>
    <p:extLst>
      <p:ext uri="{BB962C8B-B14F-4D97-AF65-F5344CB8AC3E}">
        <p14:creationId xmlns:p14="http://schemas.microsoft.com/office/powerpoint/2010/main" val="3347413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écran 2018-11-06 à 20.27.40.png"/>
          <p:cNvPicPr>
            <a:picLocks noGrp="1" noChangeAspect="1"/>
          </p:cNvPicPr>
          <p:nvPr>
            <p:ph idx="1"/>
          </p:nvPr>
        </p:nvPicPr>
        <p:blipFill>
          <a:blip r:embed="rId2">
            <a:extLst>
              <a:ext uri="{28A0092B-C50C-407E-A947-70E740481C1C}">
                <a14:useLocalDpi xmlns:a14="http://schemas.microsoft.com/office/drawing/2010/main" val="0"/>
              </a:ext>
            </a:extLst>
          </a:blip>
          <a:srcRect t="-7013" b="-7013"/>
          <a:stretch>
            <a:fillRect/>
          </a:stretch>
        </p:blipFill>
        <p:spPr>
          <a:xfrm>
            <a:off x="0" y="365125"/>
            <a:ext cx="8674100" cy="6384925"/>
          </a:xfrm>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39</a:t>
            </a:fld>
            <a:endParaRPr lang="en-US" dirty="0"/>
          </a:p>
        </p:txBody>
      </p:sp>
    </p:spTree>
    <p:extLst>
      <p:ext uri="{BB962C8B-B14F-4D97-AF65-F5344CB8AC3E}">
        <p14:creationId xmlns:p14="http://schemas.microsoft.com/office/powerpoint/2010/main" val="12745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1868" y="273947"/>
            <a:ext cx="8828046" cy="6375480"/>
          </a:xfrm>
        </p:spPr>
        <p:txBody>
          <a:bodyPr>
            <a:normAutofit fontScale="92500" lnSpcReduction="10000"/>
          </a:bodyPr>
          <a:lstStyle/>
          <a:p>
            <a:pPr marL="18288" indent="0" algn="ctr">
              <a:buNone/>
            </a:pPr>
            <a:r>
              <a:rPr lang="fr-FR" sz="4000" i="1" dirty="0">
                <a:effectLst/>
              </a:rPr>
              <a:t>« L’erreur appartient au mouvement normal de la pensée quand on apprend » </a:t>
            </a:r>
            <a:endParaRPr lang="fr-FR" sz="4000" dirty="0">
              <a:effectLst/>
            </a:endParaRPr>
          </a:p>
          <a:p>
            <a:pPr marL="18288" indent="0" algn="ctr">
              <a:buNone/>
            </a:pPr>
            <a:r>
              <a:rPr lang="fr-FR" sz="1900" i="1" dirty="0"/>
              <a:t>Guide p</a:t>
            </a:r>
            <a:r>
              <a:rPr lang="fr-FR" sz="1900" i="1" dirty="0">
                <a:effectLst/>
              </a:rPr>
              <a:t>our enseigner la lecture et l’écriture au CP</a:t>
            </a:r>
          </a:p>
          <a:p>
            <a:pPr marL="18288" indent="0" algn="ctr">
              <a:buNone/>
            </a:pPr>
            <a:endParaRPr lang="fr-FR" dirty="0">
              <a:effectLst/>
            </a:endParaRPr>
          </a:p>
          <a:p>
            <a:pPr marL="18288" indent="0" algn="ctr">
              <a:buNone/>
            </a:pPr>
            <a:r>
              <a:rPr lang="fr-FR" sz="4000" i="1" dirty="0">
                <a:effectLst/>
              </a:rPr>
              <a:t>« L’erreur est mouvement de l’esprit... vouloir empêcher ce mouvement c’est vouloir empêcher de penser » </a:t>
            </a:r>
            <a:endParaRPr lang="fr-FR" dirty="0">
              <a:effectLst/>
            </a:endParaRPr>
          </a:p>
          <a:p>
            <a:pPr marL="18288" indent="0" algn="ctr">
              <a:buNone/>
            </a:pPr>
            <a:r>
              <a:rPr lang="fr-FR" b="1" i="1" dirty="0">
                <a:effectLst/>
              </a:rPr>
              <a:t>Stella BARUK</a:t>
            </a:r>
            <a:endParaRPr lang="fr-FR" dirty="0">
              <a:effectLst/>
            </a:endParaRPr>
          </a:p>
          <a:p>
            <a:pPr algn="ct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124353213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écran 2018-11-06 à 20.28.02.png"/>
          <p:cNvPicPr>
            <a:picLocks noGrp="1" noChangeAspect="1"/>
          </p:cNvPicPr>
          <p:nvPr>
            <p:ph idx="1"/>
          </p:nvPr>
        </p:nvPicPr>
        <p:blipFill>
          <a:blip r:embed="rId2">
            <a:extLst>
              <a:ext uri="{28A0092B-C50C-407E-A947-70E740481C1C}">
                <a14:useLocalDpi xmlns:a14="http://schemas.microsoft.com/office/drawing/2010/main" val="0"/>
              </a:ext>
            </a:extLst>
          </a:blip>
          <a:srcRect t="-4853" b="-4853"/>
          <a:stretch>
            <a:fillRect/>
          </a:stretch>
        </p:blipFill>
        <p:spPr>
          <a:xfrm>
            <a:off x="62147" y="187325"/>
            <a:ext cx="8889766" cy="6543675"/>
          </a:xfrm>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40</a:t>
            </a:fld>
            <a:endParaRPr lang="en-US" dirty="0"/>
          </a:p>
        </p:txBody>
      </p:sp>
    </p:spTree>
    <p:extLst>
      <p:ext uri="{BB962C8B-B14F-4D97-AF65-F5344CB8AC3E}">
        <p14:creationId xmlns:p14="http://schemas.microsoft.com/office/powerpoint/2010/main" val="1042858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normAutofit fontScale="70000" lnSpcReduction="20000"/>
          </a:bodyPr>
          <a:lstStyle/>
          <a:p>
            <a:pPr algn="ctr"/>
            <a:r>
              <a:rPr lang="fr-FR" dirty="0">
                <a:effectLst/>
              </a:rPr>
              <a:t>Que dit la recherche ?</a:t>
            </a:r>
          </a:p>
          <a:p>
            <a:pPr marL="514350" indent="-514350">
              <a:buAutoNum type="arabicPeriod"/>
            </a:pPr>
            <a:r>
              <a:rPr lang="fr-FR" sz="2800" b="1" dirty="0">
                <a:effectLst/>
              </a:rPr>
              <a:t>Prendre en compte le rythme biologique et psychologique d’un élève de CP</a:t>
            </a:r>
            <a:r>
              <a:rPr lang="fr-FR" sz="2800" dirty="0">
                <a:effectLst/>
              </a:rPr>
              <a:t> en respectant </a:t>
            </a:r>
            <a:r>
              <a:rPr lang="fr-FR" sz="2800" dirty="0"/>
              <a:t>l</a:t>
            </a:r>
            <a:r>
              <a:rPr lang="fr-FR" sz="2800" dirty="0">
                <a:effectLst/>
              </a:rPr>
              <a:t>es</a:t>
            </a:r>
            <a:r>
              <a:rPr lang="fr-FR" sz="2800" b="1" dirty="0">
                <a:effectLst/>
              </a:rPr>
              <a:t> variations de la vigilance et de l'activité́ intellectuelle </a:t>
            </a:r>
            <a:r>
              <a:rPr lang="fr-FR" sz="2800" dirty="0">
                <a:effectLst/>
              </a:rPr>
              <a:t>au cours d’une journée.</a:t>
            </a:r>
          </a:p>
          <a:p>
            <a:pPr marL="18288" indent="0" algn="just">
              <a:buNone/>
            </a:pPr>
            <a:r>
              <a:rPr lang="fr-FR" sz="2800" dirty="0">
                <a:effectLst/>
              </a:rPr>
              <a:t>Des fluctuations journalières existent dans l’état de vigilance : « cette rythmicité́ n’existe que lorsqu’on ne maitrise pas une tâche, lorsqu’on n’est pas maître de l’exercice proposé....En début d’apprentissage, le sujet est obligé de mémoriser, traiter des informations, catégoriser, sélectionner, gérer des informations séquentielles. Il se trouve en situation de fragilité́ et donc plus perméable à des fluctuations. » F. </a:t>
            </a:r>
            <a:r>
              <a:rPr lang="fr-FR" sz="2800" dirty="0" err="1">
                <a:effectLst/>
              </a:rPr>
              <a:t>Testu</a:t>
            </a:r>
            <a:r>
              <a:rPr lang="fr-FR" sz="2800" dirty="0">
                <a:effectLst/>
              </a:rPr>
              <a:t>. </a:t>
            </a:r>
          </a:p>
          <a:p>
            <a:pPr marL="0" indent="0" algn="just">
              <a:buNone/>
            </a:pPr>
            <a:r>
              <a:rPr lang="fr-FR" sz="2900" dirty="0"/>
              <a:t>Le niveau de vigilance est le plus bas entre 8h30 et 9h30 et entre 13h30 et 14h30, il augmente à partir de 10h jusqu’à 11h ou 11h30 suivant l’âge et la charge de travail, il remonte à partir de 15h.</a:t>
            </a:r>
            <a:br>
              <a:rPr lang="fr-FR" sz="2900" dirty="0"/>
            </a:br>
            <a:r>
              <a:rPr lang="fr-FR" sz="2900" dirty="0"/>
              <a:t>En PS et en CP la vigilance optimum se situe plutôt vers 10h et fléchit en fin de matinée.</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41</a:t>
            </a:fld>
            <a:endParaRPr lang="en-US" dirty="0"/>
          </a:p>
        </p:txBody>
      </p:sp>
    </p:spTree>
    <p:extLst>
      <p:ext uri="{BB962C8B-B14F-4D97-AF65-F5344CB8AC3E}">
        <p14:creationId xmlns:p14="http://schemas.microsoft.com/office/powerpoint/2010/main" val="2956496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lstStyle/>
          <a:p>
            <a:pPr marL="18288" indent="0">
              <a:buNone/>
            </a:pPr>
            <a:endParaRPr lang="fr-FR" dirty="0"/>
          </a:p>
        </p:txBody>
      </p:sp>
      <p:pic>
        <p:nvPicPr>
          <p:cNvPr id="3" name="Image 2" descr="Macintosh HD:Users:MK:Desktop:Capture d’écran 2018-11-03 à 11.53.41.png"/>
          <p:cNvPicPr/>
          <p:nvPr/>
        </p:nvPicPr>
        <p:blipFill>
          <a:blip r:embed="rId2">
            <a:extLst>
              <a:ext uri="{28A0092B-C50C-407E-A947-70E740481C1C}">
                <a14:useLocalDpi xmlns:a14="http://schemas.microsoft.com/office/drawing/2010/main" val="0"/>
              </a:ext>
            </a:extLst>
          </a:blip>
          <a:srcRect/>
          <a:stretch>
            <a:fillRect/>
          </a:stretch>
        </p:blipFill>
        <p:spPr bwMode="auto">
          <a:xfrm>
            <a:off x="1" y="368300"/>
            <a:ext cx="9055100" cy="6204029"/>
          </a:xfrm>
          <a:prstGeom prst="rect">
            <a:avLst/>
          </a:prstGeom>
          <a:noFill/>
          <a:ln>
            <a:noFill/>
          </a:ln>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42</a:t>
            </a:fld>
            <a:endParaRPr lang="en-US" dirty="0"/>
          </a:p>
        </p:txBody>
      </p:sp>
    </p:spTree>
    <p:extLst>
      <p:ext uri="{BB962C8B-B14F-4D97-AF65-F5344CB8AC3E}">
        <p14:creationId xmlns:p14="http://schemas.microsoft.com/office/powerpoint/2010/main" val="23582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Macintosh HD:Users:MK:Desktop:Capture d’écran 2018-11-03 à 11.53.59.png"/>
          <p:cNvPicPr>
            <a:picLocks noGrp="1"/>
          </p:cNvPicPr>
          <p:nvPr>
            <p:ph idx="1"/>
          </p:nvPr>
        </p:nvPicPr>
        <p:blipFill>
          <a:blip r:embed="rId2">
            <a:extLst>
              <a:ext uri="{28A0092B-C50C-407E-A947-70E740481C1C}">
                <a14:useLocalDpi xmlns:a14="http://schemas.microsoft.com/office/drawing/2010/main" val="0"/>
              </a:ext>
            </a:extLst>
          </a:blip>
          <a:srcRect l="3587" r="3587"/>
          <a:stretch>
            <a:fillRect/>
          </a:stretch>
        </p:blipFill>
        <p:spPr bwMode="auto">
          <a:xfrm>
            <a:off x="277813" y="187325"/>
            <a:ext cx="8674100" cy="6384925"/>
          </a:xfrm>
          <a:prstGeom prst="rect">
            <a:avLst/>
          </a:prstGeom>
          <a:noFill/>
          <a:ln>
            <a:noFill/>
          </a:ln>
        </p:spPr>
      </p:pic>
      <p:sp>
        <p:nvSpPr>
          <p:cNvPr id="2" name="Espace réservé du numéro de diapositive 1"/>
          <p:cNvSpPr>
            <a:spLocks noGrp="1"/>
          </p:cNvSpPr>
          <p:nvPr>
            <p:ph type="sldNum" sz="quarter" idx="12"/>
          </p:nvPr>
        </p:nvSpPr>
        <p:spPr/>
        <p:txBody>
          <a:bodyPr/>
          <a:lstStyle/>
          <a:p>
            <a:fld id="{1789C0F2-17E0-497A-9BBE-0C73201AAFE3}" type="slidenum">
              <a:rPr lang="en-US" smtClean="0"/>
              <a:pPr/>
              <a:t>43</a:t>
            </a:fld>
            <a:endParaRPr lang="en-US" dirty="0"/>
          </a:p>
        </p:txBody>
      </p:sp>
    </p:spTree>
    <p:extLst>
      <p:ext uri="{BB962C8B-B14F-4D97-AF65-F5344CB8AC3E}">
        <p14:creationId xmlns:p14="http://schemas.microsoft.com/office/powerpoint/2010/main" val="2868321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2400" y="186783"/>
            <a:ext cx="8800160" cy="1349917"/>
          </a:xfrm>
        </p:spPr>
        <p:txBody>
          <a:bodyPr>
            <a:normAutofit fontScale="85000" lnSpcReduction="10000"/>
          </a:bodyPr>
          <a:lstStyle/>
          <a:p>
            <a:r>
              <a:rPr lang="fr-FR" b="1" dirty="0">
                <a:effectLst/>
              </a:rPr>
              <a:t>2. Adopter des gestes professionnels pour améliorer l'attention et la concentration des élèves:</a:t>
            </a:r>
            <a:endParaRPr lang="fr-FR" dirty="0">
              <a:effectLst/>
            </a:endParaRPr>
          </a:p>
        </p:txBody>
      </p:sp>
      <p:pic>
        <p:nvPicPr>
          <p:cNvPr id="3" name="Image 2" descr="Capture d’écran 2018-11-06 à 20.3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 y="3581400"/>
            <a:ext cx="9136673" cy="2393950"/>
          </a:xfrm>
          <a:prstGeom prst="rect">
            <a:avLst/>
          </a:prstGeom>
        </p:spPr>
      </p:pic>
      <p:sp>
        <p:nvSpPr>
          <p:cNvPr id="4" name="Espace réservé du numéro de diapositive 3"/>
          <p:cNvSpPr>
            <a:spLocks noGrp="1"/>
          </p:cNvSpPr>
          <p:nvPr>
            <p:ph type="sldNum" sz="quarter" idx="12"/>
          </p:nvPr>
        </p:nvSpPr>
        <p:spPr/>
        <p:txBody>
          <a:bodyPr/>
          <a:lstStyle/>
          <a:p>
            <a:fld id="{1789C0F2-17E0-497A-9BBE-0C73201AAFE3}" type="slidenum">
              <a:rPr lang="en-US" smtClean="0"/>
              <a:pPr/>
              <a:t>44</a:t>
            </a:fld>
            <a:endParaRPr lang="en-US" dirty="0"/>
          </a:p>
        </p:txBody>
      </p:sp>
    </p:spTree>
    <p:extLst>
      <p:ext uri="{BB962C8B-B14F-4D97-AF65-F5344CB8AC3E}">
        <p14:creationId xmlns:p14="http://schemas.microsoft.com/office/powerpoint/2010/main" val="4260903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857999"/>
          </a:xfrm>
        </p:spPr>
        <p:txBody>
          <a:bodyPr>
            <a:normAutofit fontScale="70000" lnSpcReduction="20000"/>
          </a:bodyPr>
          <a:lstStyle/>
          <a:p>
            <a:endParaRPr lang="fr-FR" sz="3600" dirty="0">
              <a:effectLst/>
            </a:endParaRPr>
          </a:p>
          <a:p>
            <a:r>
              <a:rPr lang="fr-FR" sz="3600" dirty="0">
                <a:effectLst/>
              </a:rPr>
              <a:t>Ressource incontournable: </a:t>
            </a:r>
          </a:p>
          <a:p>
            <a:pPr marL="0" indent="0">
              <a:buNone/>
            </a:pPr>
            <a:r>
              <a:rPr lang="fr-FR" sz="1800" dirty="0" err="1"/>
              <a:t>Synthèse</a:t>
            </a:r>
            <a:r>
              <a:rPr lang="fr-FR" sz="1800" dirty="0"/>
              <a:t> et </a:t>
            </a:r>
            <a:r>
              <a:rPr lang="fr-FR" sz="1800" dirty="0" err="1"/>
              <a:t>schématisation</a:t>
            </a:r>
            <a:r>
              <a:rPr lang="fr-FR" sz="1800" dirty="0"/>
              <a:t> du guide : « Pour enseigner la lecture et l’</a:t>
            </a:r>
            <a:r>
              <a:rPr lang="fr-FR" sz="1800" dirty="0" err="1"/>
              <a:t>écriture</a:t>
            </a:r>
            <a:r>
              <a:rPr lang="fr-FR" sz="1800" dirty="0"/>
              <a:t> au CP » http://</a:t>
            </a:r>
            <a:r>
              <a:rPr lang="fr-FR" sz="1800" dirty="0" err="1"/>
              <a:t>www.ifp-npdc.fr</a:t>
            </a:r>
            <a:r>
              <a:rPr lang="fr-FR" sz="1800" dirty="0"/>
              <a:t>/documents/</a:t>
            </a:r>
            <a:r>
              <a:rPr lang="fr-FR" sz="1800" dirty="0" err="1"/>
              <a:t>Synthese</a:t>
            </a:r>
            <a:r>
              <a:rPr lang="fr-FR" sz="1800" dirty="0"/>
              <a:t>-</a:t>
            </a:r>
            <a:r>
              <a:rPr lang="fr-FR" sz="1800" dirty="0" err="1"/>
              <a:t>ens</a:t>
            </a:r>
            <a:r>
              <a:rPr lang="fr-FR" sz="1800" dirty="0"/>
              <a:t>-lecture-</a:t>
            </a:r>
            <a:r>
              <a:rPr lang="fr-FR" sz="1800" dirty="0" err="1"/>
              <a:t>ecriture.pdf</a:t>
            </a:r>
            <a:endParaRPr lang="fr-FR" sz="1800" dirty="0"/>
          </a:p>
          <a:p>
            <a:pPr marL="0" indent="0">
              <a:buNone/>
            </a:pPr>
            <a:endParaRPr lang="fr-FR" sz="3600" dirty="0">
              <a:effectLst/>
            </a:endParaRPr>
          </a:p>
          <a:p>
            <a:r>
              <a:rPr lang="fr-FR" sz="3600" dirty="0">
                <a:effectLst/>
              </a:rPr>
              <a:t>Conclusion: </a:t>
            </a:r>
          </a:p>
          <a:p>
            <a:pPr marL="0" indent="0" algn="just">
              <a:buNone/>
            </a:pPr>
            <a:r>
              <a:rPr lang="fr-FR" sz="3600" dirty="0">
                <a:effectLst/>
              </a:rPr>
              <a:t>M </a:t>
            </a:r>
            <a:r>
              <a:rPr lang="fr-FR" sz="3600" dirty="0" err="1">
                <a:effectLst/>
              </a:rPr>
              <a:t>Blanquer</a:t>
            </a:r>
            <a:r>
              <a:rPr lang="fr-FR" sz="3600" dirty="0">
                <a:effectLst/>
              </a:rPr>
              <a:t> </a:t>
            </a:r>
            <a:r>
              <a:rPr lang="fr-FR" sz="3600" i="1" dirty="0"/>
              <a:t>définit l’école comme une </a:t>
            </a:r>
            <a:r>
              <a:rPr lang="fr-FR" sz="3600" b="1" i="1" dirty="0"/>
              <a:t>« institution qui transmet des connaissances et des valeurs </a:t>
            </a:r>
            <a:r>
              <a:rPr lang="fr-FR" sz="3600" i="1" dirty="0"/>
              <a:t>». Il est donc de notre responsabilité de formateur d’accompagner nos enseignants à conduire les apprentissages dans un </a:t>
            </a:r>
            <a:r>
              <a:rPr lang="fr-FR" sz="3600" b="1" i="1" dirty="0"/>
              <a:t>cadre structurant, explicite</a:t>
            </a:r>
            <a:r>
              <a:rPr lang="fr-FR" sz="3600" i="1" dirty="0"/>
              <a:t> mais aussi un cadre qui permette aux élèves de progresser libérés de la peur d’échouer en </a:t>
            </a:r>
            <a:r>
              <a:rPr lang="fr-FR" sz="3600" b="1" i="1" dirty="0"/>
              <a:t>renforçant leur autonomie et la meilleure expression</a:t>
            </a:r>
            <a:r>
              <a:rPr lang="fr-FR" sz="3600" i="1" dirty="0"/>
              <a:t> d’eux-mêmes.</a:t>
            </a:r>
            <a:endParaRPr lang="fr-FR" sz="3600" dirty="0"/>
          </a:p>
          <a:p>
            <a:endParaRPr lang="fr-FR" sz="3600" dirty="0">
              <a:effectLst/>
            </a:endParaRPr>
          </a:p>
          <a:p>
            <a:pPr marL="0" indent="0">
              <a:buNone/>
            </a:pPr>
            <a:endParaRPr lang="fr-FR" sz="3600" dirty="0">
              <a:effectLst/>
            </a:endParaRPr>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45</a:t>
            </a:fld>
            <a:endParaRPr lang="en-US" dirty="0"/>
          </a:p>
        </p:txBody>
      </p:sp>
    </p:spTree>
    <p:extLst>
      <p:ext uri="{BB962C8B-B14F-4D97-AF65-F5344CB8AC3E}">
        <p14:creationId xmlns:p14="http://schemas.microsoft.com/office/powerpoint/2010/main" val="76089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98632"/>
            <a:ext cx="9144000" cy="6657654"/>
          </a:xfrm>
        </p:spPr>
        <p:txBody>
          <a:bodyPr>
            <a:normAutofit fontScale="70000" lnSpcReduction="20000"/>
          </a:bodyPr>
          <a:lstStyle/>
          <a:p>
            <a:pPr lvl="0"/>
            <a:r>
              <a:rPr lang="fr-FR" sz="2700" dirty="0">
                <a:effectLst/>
              </a:rPr>
              <a:t>A l’école : Les outils pour un enseignement explicite et méthodologique de la lecture</a:t>
            </a:r>
          </a:p>
          <a:p>
            <a:pPr marL="18288" indent="0">
              <a:buNone/>
            </a:pPr>
            <a:r>
              <a:rPr lang="fr-FR" sz="2600" dirty="0">
                <a:effectLst/>
              </a:rPr>
              <a:t> </a:t>
            </a:r>
          </a:p>
          <a:p>
            <a:pPr marL="18288" indent="0">
              <a:buNone/>
            </a:pPr>
            <a:r>
              <a:rPr lang="fr-FR" sz="2900" dirty="0">
                <a:effectLst/>
              </a:rPr>
              <a:t>Accompagner une équipe à réaliser un choix de </a:t>
            </a:r>
            <a:r>
              <a:rPr lang="fr-FR" sz="2900" b="1" dirty="0">
                <a:effectLst/>
              </a:rPr>
              <a:t>méthode de lecture</a:t>
            </a:r>
            <a:endParaRPr lang="fr-FR" sz="2900" dirty="0">
              <a:effectLst/>
            </a:endParaRPr>
          </a:p>
          <a:p>
            <a:pPr marL="18288" indent="0">
              <a:buNone/>
            </a:pPr>
            <a:endParaRPr lang="fr-FR" sz="2300" dirty="0">
              <a:effectLst/>
            </a:endParaRPr>
          </a:p>
          <a:p>
            <a:pPr lvl="2" fontAlgn="base"/>
            <a:r>
              <a:rPr lang="fr-FR" sz="3400" dirty="0">
                <a:effectLst/>
              </a:rPr>
              <a:t>Vous avez dit méthode?</a:t>
            </a:r>
          </a:p>
          <a:p>
            <a:pPr marL="914400" lvl="2" indent="0" fontAlgn="base">
              <a:buNone/>
            </a:pPr>
            <a:endParaRPr lang="fr-FR" sz="1700" dirty="0">
              <a:effectLst/>
            </a:endParaRPr>
          </a:p>
          <a:p>
            <a:pPr marL="18288" indent="0">
              <a:buNone/>
            </a:pPr>
            <a:r>
              <a:rPr lang="fr-FR" dirty="0"/>
              <a:t>- Une succession d’activités </a:t>
            </a:r>
            <a:r>
              <a:rPr lang="fr-FR" dirty="0">
                <a:effectLst/>
              </a:rPr>
              <a:t>: déchiffrer, analyser, repérer des sons, automatiser l’identification des mots, lire à haute voix  et écrire des lettres, des syllabes, des mots, un texte, copier, écrire sous la dictée, ... </a:t>
            </a:r>
          </a:p>
          <a:p>
            <a:pPr marL="18288" indent="0">
              <a:buNone/>
            </a:pPr>
            <a:r>
              <a:rPr lang="fr-FR" dirty="0"/>
              <a:t>- Une organisation qui vise un but: </a:t>
            </a:r>
            <a:r>
              <a:rPr lang="fr-FR" b="1" dirty="0">
                <a:effectLst/>
              </a:rPr>
              <a:t>apprendre à lire et écrire de manière autonome dès la fin du CP.</a:t>
            </a:r>
          </a:p>
          <a:p>
            <a:pPr marL="18288" indent="0">
              <a:buNone/>
            </a:pPr>
            <a:r>
              <a:rPr lang="fr-FR" dirty="0"/>
              <a:t>- Un guide pédagogique</a:t>
            </a:r>
          </a:p>
          <a:p>
            <a:pPr marL="18288" indent="0">
              <a:buNone/>
            </a:pPr>
            <a:r>
              <a:rPr lang="fr-FR" dirty="0">
                <a:effectLst/>
              </a:rPr>
              <a:t> </a:t>
            </a: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5</a:t>
            </a:fld>
            <a:endParaRPr lang="en-US" dirty="0"/>
          </a:p>
        </p:txBody>
      </p:sp>
    </p:spTree>
    <p:extLst>
      <p:ext uri="{BB962C8B-B14F-4D97-AF65-F5344CB8AC3E}">
        <p14:creationId xmlns:p14="http://schemas.microsoft.com/office/powerpoint/2010/main" val="318618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6308" y="86302"/>
            <a:ext cx="9057692" cy="6771697"/>
          </a:xfrm>
        </p:spPr>
        <p:txBody>
          <a:bodyPr>
            <a:normAutofit/>
          </a:bodyPr>
          <a:lstStyle/>
          <a:p>
            <a:pPr marL="18288" indent="0" algn="just">
              <a:buNone/>
            </a:pPr>
            <a:r>
              <a:rPr lang="fr-FR" dirty="0">
                <a:effectLst/>
              </a:rPr>
              <a:t>Faut-il inciter les enseignants à </a:t>
            </a:r>
            <a:r>
              <a:rPr lang="fr-FR" b="1" dirty="0">
                <a:effectLst/>
              </a:rPr>
              <a:t>travailler à partir d’un manuel de lecture</a:t>
            </a:r>
            <a:r>
              <a:rPr lang="fr-FR" dirty="0">
                <a:effectLst/>
              </a:rPr>
              <a:t> ou encourager l’enseignement de la lecture à partir de </a:t>
            </a:r>
            <a:r>
              <a:rPr lang="fr-FR" b="1" dirty="0">
                <a:effectLst/>
              </a:rPr>
              <a:t>supports construits par l’enseignant</a:t>
            </a:r>
            <a:r>
              <a:rPr lang="fr-FR" dirty="0">
                <a:effectLst/>
              </a:rPr>
              <a:t>?</a:t>
            </a:r>
          </a:p>
          <a:p>
            <a:pPr marL="18288" indent="0">
              <a:buNone/>
            </a:pPr>
            <a:endParaRPr lang="fr-FR" sz="2400" dirty="0"/>
          </a:p>
          <a:p>
            <a:pPr marL="18288" indent="0">
              <a:buNone/>
            </a:pPr>
            <a:r>
              <a:rPr lang="fr-FR" dirty="0">
                <a:effectLst/>
              </a:rPr>
              <a:t>31% des enseignants n’utilisent pas de manuels !</a:t>
            </a:r>
          </a:p>
          <a:p>
            <a:pPr marL="18288" indent="0">
              <a:buNone/>
            </a:pPr>
            <a:r>
              <a:rPr lang="fr-FR" sz="2000" i="1" dirty="0"/>
              <a:t>« Guide pour enseigner la lecture et l’écriture au CP »</a:t>
            </a:r>
            <a:endParaRPr lang="fr-FR" sz="2000" dirty="0">
              <a:effectLst/>
            </a:endParaRPr>
          </a:p>
          <a:p>
            <a:pPr marL="18288" indent="0">
              <a:buNone/>
            </a:pPr>
            <a:r>
              <a:rPr lang="fr-FR" dirty="0">
                <a:effectLst/>
              </a:rPr>
              <a:t>Comment ces élèves entrent-ils dans le savoir-lire?</a:t>
            </a:r>
          </a:p>
          <a:p>
            <a:pPr marL="18288" indent="0">
              <a:buNone/>
            </a:pPr>
            <a:endParaRPr lang="fr-FR" sz="1600"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6</a:t>
            </a:fld>
            <a:endParaRPr lang="en-US" dirty="0"/>
          </a:p>
        </p:txBody>
      </p:sp>
    </p:spTree>
    <p:extLst>
      <p:ext uri="{BB962C8B-B14F-4D97-AF65-F5344CB8AC3E}">
        <p14:creationId xmlns:p14="http://schemas.microsoft.com/office/powerpoint/2010/main" val="82456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8340" y="186783"/>
            <a:ext cx="8674220" cy="6385546"/>
          </a:xfrm>
        </p:spPr>
        <p:txBody>
          <a:bodyPr>
            <a:normAutofit/>
          </a:bodyPr>
          <a:lstStyle/>
          <a:p>
            <a:pPr marL="18288" indent="0" algn="ctr">
              <a:buNone/>
            </a:pPr>
            <a:r>
              <a:rPr lang="fr-FR" sz="2800" dirty="0">
                <a:effectLst/>
              </a:rPr>
              <a:t>« </a:t>
            </a:r>
            <a:r>
              <a:rPr lang="fr-FR" sz="2800" b="1" dirty="0">
                <a:effectLst/>
              </a:rPr>
              <a:t>L’effet manuel conserve de la pertinence </a:t>
            </a:r>
            <a:r>
              <a:rPr lang="fr-FR" sz="2800" dirty="0">
                <a:effectLst/>
              </a:rPr>
              <a:t>»</a:t>
            </a:r>
          </a:p>
          <a:p>
            <a:pPr marL="18288" indent="0" algn="ctr">
              <a:buNone/>
            </a:pPr>
            <a:r>
              <a:rPr lang="fr-FR" sz="2800" dirty="0">
                <a:effectLst/>
              </a:rPr>
              <a:t>  </a:t>
            </a:r>
            <a:r>
              <a:rPr lang="fr-FR" sz="1800" i="1" dirty="0"/>
              <a:t>Guide pour enseigner la lecture et l’écriture au CP</a:t>
            </a:r>
          </a:p>
          <a:p>
            <a:pPr marL="18288" indent="0" algn="ctr">
              <a:buNone/>
            </a:pPr>
            <a:endParaRPr lang="fr-FR" sz="1800" i="1" dirty="0">
              <a:effectLst/>
            </a:endParaRPr>
          </a:p>
          <a:p>
            <a:pPr marL="18288" indent="0" algn="ctr">
              <a:buNone/>
            </a:pPr>
            <a:endParaRPr lang="fr-FR" sz="1800" dirty="0">
              <a:effectLst/>
            </a:endParaRPr>
          </a:p>
          <a:p>
            <a:pPr marL="18288" indent="0" algn="ctr">
              <a:buNone/>
            </a:pPr>
            <a:r>
              <a:rPr lang="fr-FR" sz="2800" dirty="0">
                <a:effectLst/>
              </a:rPr>
              <a:t>« L’appui sur un </a:t>
            </a:r>
            <a:r>
              <a:rPr lang="fr-FR" sz="2800" b="1" dirty="0">
                <a:effectLst/>
              </a:rPr>
              <a:t>manuel scolaire de qualité</a:t>
            </a:r>
            <a:r>
              <a:rPr lang="fr-FR" sz="2800" dirty="0">
                <a:effectLst/>
              </a:rPr>
              <a:t> associé au </a:t>
            </a:r>
            <a:r>
              <a:rPr lang="fr-FR" sz="2800" b="1" dirty="0">
                <a:effectLst/>
              </a:rPr>
              <a:t>suivi rigoureux du guide pédagogique</a:t>
            </a:r>
            <a:r>
              <a:rPr lang="fr-FR" sz="2800" dirty="0">
                <a:effectLst/>
              </a:rPr>
              <a:t> qui l’accompagne sont des facteurs de succès. »</a:t>
            </a:r>
          </a:p>
          <a:p>
            <a:pPr marL="18288" indent="0" algn="ctr">
              <a:buNone/>
            </a:pPr>
            <a:r>
              <a:rPr lang="fr-FR" sz="1800" i="1" dirty="0"/>
              <a:t>Guide pour enseigner la lecture et l’écriture au CP</a:t>
            </a:r>
          </a:p>
          <a:p>
            <a:pPr marL="18288" indent="0" algn="ctr">
              <a:buNone/>
            </a:pPr>
            <a:r>
              <a:rPr lang="fr-FR" sz="1800" dirty="0">
                <a:effectLst/>
              </a:rPr>
              <a:t> </a:t>
            </a:r>
            <a:endParaRPr lang="fr-FR" sz="1800"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7</a:t>
            </a:fld>
            <a:endParaRPr lang="en-US" dirty="0"/>
          </a:p>
        </p:txBody>
      </p:sp>
    </p:spTree>
    <p:extLst>
      <p:ext uri="{BB962C8B-B14F-4D97-AF65-F5344CB8AC3E}">
        <p14:creationId xmlns:p14="http://schemas.microsoft.com/office/powerpoint/2010/main" val="73526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0"/>
            <a:ext cx="9144000" cy="6768615"/>
          </a:xfrm>
        </p:spPr>
        <p:txBody>
          <a:bodyPr>
            <a:normAutofit fontScale="77500" lnSpcReduction="20000"/>
          </a:bodyPr>
          <a:lstStyle/>
          <a:p>
            <a:pPr marL="18288" indent="0">
              <a:buNone/>
            </a:pPr>
            <a:r>
              <a:rPr lang="fr-FR" sz="3600" dirty="0">
                <a:effectLst/>
              </a:rPr>
              <a:t>En quoi l’utilisation d’une méthode peut-elle devenir un levier de réussite ?</a:t>
            </a:r>
          </a:p>
          <a:p>
            <a:pPr marL="18288" indent="0">
              <a:buNone/>
            </a:pPr>
            <a:endParaRPr lang="fr-FR" sz="3600" dirty="0">
              <a:effectLst/>
            </a:endParaRPr>
          </a:p>
          <a:p>
            <a:pPr marL="18288" indent="0">
              <a:buNone/>
            </a:pPr>
            <a:r>
              <a:rPr lang="fr-FR" b="1" dirty="0"/>
              <a:t>- F</a:t>
            </a:r>
            <a:r>
              <a:rPr lang="fr-FR" b="1" dirty="0">
                <a:effectLst/>
              </a:rPr>
              <a:t>édérer </a:t>
            </a:r>
            <a:r>
              <a:rPr lang="fr-FR" dirty="0">
                <a:effectLst/>
              </a:rPr>
              <a:t>autour d’une </a:t>
            </a:r>
            <a:r>
              <a:rPr lang="fr-FR" b="1" dirty="0">
                <a:effectLst/>
              </a:rPr>
              <a:t>réflexion collective</a:t>
            </a:r>
            <a:r>
              <a:rPr lang="fr-FR" dirty="0">
                <a:effectLst/>
              </a:rPr>
              <a:t> </a:t>
            </a:r>
            <a:r>
              <a:rPr lang="fr-FR" b="1" dirty="0">
                <a:effectLst/>
              </a:rPr>
              <a:t>au sein de l’équipe</a:t>
            </a:r>
          </a:p>
          <a:p>
            <a:pPr marL="18288" indent="0">
              <a:buNone/>
            </a:pPr>
            <a:r>
              <a:rPr lang="fr-FR" b="1" dirty="0"/>
              <a:t>-</a:t>
            </a:r>
            <a:r>
              <a:rPr lang="fr-FR" b="1" dirty="0">
                <a:effectLst/>
              </a:rPr>
              <a:t> </a:t>
            </a:r>
            <a:r>
              <a:rPr lang="fr-FR" dirty="0">
                <a:effectLst/>
              </a:rPr>
              <a:t> </a:t>
            </a:r>
            <a:r>
              <a:rPr lang="fr-FR" dirty="0"/>
              <a:t>C</a:t>
            </a:r>
            <a:r>
              <a:rPr lang="fr-FR" dirty="0">
                <a:effectLst/>
              </a:rPr>
              <a:t>onstruire un véritable </a:t>
            </a:r>
            <a:r>
              <a:rPr lang="fr-FR" b="1" dirty="0">
                <a:effectLst/>
              </a:rPr>
              <a:t>parcours de lecteur</a:t>
            </a:r>
            <a:r>
              <a:rPr lang="fr-FR" dirty="0">
                <a:effectLst/>
              </a:rPr>
              <a:t> cohérent et progressif</a:t>
            </a:r>
          </a:p>
          <a:p>
            <a:pPr marL="18288" indent="0">
              <a:buNone/>
            </a:pPr>
            <a:r>
              <a:rPr lang="fr-FR" dirty="0">
                <a:effectLst/>
              </a:rPr>
              <a:t>(</a:t>
            </a:r>
            <a:r>
              <a:rPr lang="fr-FR" b="1" dirty="0">
                <a:effectLst/>
              </a:rPr>
              <a:t>préparer en amont les élèves de GS</a:t>
            </a:r>
            <a:r>
              <a:rPr lang="fr-FR" dirty="0">
                <a:effectLst/>
              </a:rPr>
              <a:t> et prendre appui sur le travail engagé au CP pour garantir des acquis solides par la suite. ) </a:t>
            </a:r>
          </a:p>
          <a:p>
            <a:pPr marL="18288" indent="0">
              <a:buNone/>
            </a:pPr>
            <a:r>
              <a:rPr lang="fr-FR" b="1" dirty="0"/>
              <a:t>- R</a:t>
            </a:r>
            <a:r>
              <a:rPr lang="fr-FR" b="1" dirty="0">
                <a:effectLst/>
              </a:rPr>
              <a:t>assurer les familles qui peuvent se repérer dans la progression des CGP étudiées.</a:t>
            </a:r>
            <a:r>
              <a:rPr lang="fr-FR" dirty="0">
                <a:effectLst/>
              </a:rPr>
              <a:t> </a:t>
            </a:r>
          </a:p>
          <a:p>
            <a:pPr marL="18288" indent="0">
              <a:buNone/>
            </a:pPr>
            <a:r>
              <a:rPr lang="fr-FR" b="1" dirty="0">
                <a:effectLst/>
              </a:rPr>
              <a:t>- Rassurer l’élève.</a:t>
            </a:r>
            <a:endParaRPr lang="fr-FR" dirty="0">
              <a:effectLst/>
            </a:endParaRPr>
          </a:p>
          <a:p>
            <a:pPr marL="18288" indent="0">
              <a:buNone/>
            </a:pPr>
            <a:r>
              <a:rPr lang="fr-FR" dirty="0"/>
              <a:t>- </a:t>
            </a:r>
            <a:r>
              <a:rPr lang="fr-FR" dirty="0">
                <a:effectLst/>
              </a:rPr>
              <a:t>Développer des </a:t>
            </a:r>
            <a:r>
              <a:rPr lang="fr-FR" b="1" dirty="0">
                <a:effectLst/>
              </a:rPr>
              <a:t>habilités de lecteur</a:t>
            </a:r>
            <a:r>
              <a:rPr lang="fr-FR" dirty="0">
                <a:effectLst/>
              </a:rPr>
              <a:t> .</a:t>
            </a:r>
          </a:p>
          <a:p>
            <a:pPr marL="18288" indent="0">
              <a:buNone/>
            </a:pP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201305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8900" y="88900"/>
            <a:ext cx="9055100" cy="6483429"/>
          </a:xfrm>
        </p:spPr>
        <p:txBody>
          <a:bodyPr>
            <a:normAutofit fontScale="47500" lnSpcReduction="20000"/>
          </a:bodyPr>
          <a:lstStyle/>
          <a:p>
            <a:pPr marL="18288" indent="0" algn="ctr">
              <a:buNone/>
            </a:pPr>
            <a:endParaRPr lang="fr-FR" sz="5100" dirty="0">
              <a:effectLst/>
            </a:endParaRPr>
          </a:p>
          <a:p>
            <a:pPr marL="18288" indent="0" algn="ctr">
              <a:buNone/>
            </a:pPr>
            <a:r>
              <a:rPr lang="fr-FR" sz="5800" dirty="0">
                <a:effectLst/>
              </a:rPr>
              <a:t>Quelle méthodologie préconiser ?</a:t>
            </a:r>
          </a:p>
          <a:p>
            <a:pPr marL="18288" indent="0">
              <a:buNone/>
            </a:pPr>
            <a:endParaRPr lang="fr-FR" dirty="0">
              <a:effectLst/>
            </a:endParaRPr>
          </a:p>
          <a:p>
            <a:pPr marL="18288" indent="0">
              <a:buNone/>
            </a:pPr>
            <a:endParaRPr lang="fr-FR" dirty="0">
              <a:effectLst/>
            </a:endParaRPr>
          </a:p>
          <a:p>
            <a:r>
              <a:rPr lang="fr-FR" sz="4500" dirty="0">
                <a:effectLst/>
              </a:rPr>
              <a:t>77% des enseignants utilisent l’un des 23 manuels de la méthode mixte</a:t>
            </a:r>
          </a:p>
          <a:p>
            <a:r>
              <a:rPr lang="fr-FR" sz="4500" dirty="0">
                <a:effectLst/>
              </a:rPr>
              <a:t>15% créent eux même leurs </a:t>
            </a:r>
            <a:r>
              <a:rPr lang="fr-FR" sz="4500" b="1" dirty="0">
                <a:effectLst/>
              </a:rPr>
              <a:t>supports d’apprentissage</a:t>
            </a:r>
            <a:endParaRPr lang="fr-FR" sz="4500" dirty="0">
              <a:effectLst/>
            </a:endParaRPr>
          </a:p>
          <a:p>
            <a:r>
              <a:rPr lang="fr-FR" sz="4500" dirty="0">
                <a:effectLst/>
              </a:rPr>
              <a:t>4% utilisent un </a:t>
            </a:r>
            <a:r>
              <a:rPr lang="fr-FR" sz="4500" b="1" dirty="0">
                <a:effectLst/>
              </a:rPr>
              <a:t>manuel syllabique </a:t>
            </a:r>
            <a:r>
              <a:rPr lang="fr-FR" sz="2900" b="1" dirty="0">
                <a:effectLst/>
              </a:rPr>
              <a:t>(</a:t>
            </a:r>
            <a:r>
              <a:rPr lang="fr-FR" sz="2900" dirty="0">
                <a:effectLst/>
              </a:rPr>
              <a:t>Léo et Léa, Je lis, j’écris, méthode des alphas, </a:t>
            </a:r>
            <a:r>
              <a:rPr lang="fr-FR" sz="2900" dirty="0" err="1">
                <a:effectLst/>
              </a:rPr>
              <a:t>Boscher</a:t>
            </a:r>
            <a:r>
              <a:rPr lang="fr-FR" sz="2900" dirty="0">
                <a:effectLst/>
              </a:rPr>
              <a:t>)</a:t>
            </a:r>
            <a:endParaRPr lang="fr-FR" sz="4500" dirty="0">
              <a:effectLst/>
            </a:endParaRPr>
          </a:p>
          <a:p>
            <a:r>
              <a:rPr lang="fr-FR" sz="4500" dirty="0">
                <a:effectLst/>
              </a:rPr>
              <a:t>3% combinent un support syllabique et un support mixte</a:t>
            </a:r>
          </a:p>
          <a:p>
            <a:r>
              <a:rPr lang="fr-FR" sz="4500" dirty="0">
                <a:effectLst/>
              </a:rPr>
              <a:t>1% combinent deux manuels mixtes.</a:t>
            </a:r>
          </a:p>
          <a:p>
            <a:pPr marL="18288" indent="0">
              <a:buNone/>
            </a:pPr>
            <a:endParaRPr lang="fr-FR" dirty="0">
              <a:effectLst/>
            </a:endParaRPr>
          </a:p>
          <a:p>
            <a:endParaRPr lang="fr-FR" dirty="0">
              <a:effectLst/>
            </a:endParaRPr>
          </a:p>
          <a:p>
            <a:pPr marL="0" indent="0" algn="r">
              <a:buNone/>
            </a:pPr>
            <a:r>
              <a:rPr lang="fr-FR" dirty="0">
                <a:effectLst/>
              </a:rPr>
              <a:t>Université de Versailles 2011 </a:t>
            </a:r>
          </a:p>
          <a:p>
            <a:pPr marL="18288" indent="0">
              <a:buNone/>
            </a:pPr>
            <a:endParaRPr lang="fr-FR" dirty="0">
              <a:effectLst/>
            </a:endParaRPr>
          </a:p>
          <a:p>
            <a:pPr marL="18288" indent="0">
              <a:buNone/>
            </a:pPr>
            <a:r>
              <a:rPr lang="fr-FR" dirty="0">
                <a:effectLst/>
              </a:rPr>
              <a:t> </a:t>
            </a:r>
            <a:endParaRPr lang="fr-FR" dirty="0"/>
          </a:p>
        </p:txBody>
      </p:sp>
      <p:sp>
        <p:nvSpPr>
          <p:cNvPr id="3" name="Espace réservé du numéro de diapositive 2"/>
          <p:cNvSpPr>
            <a:spLocks noGrp="1"/>
          </p:cNvSpPr>
          <p:nvPr>
            <p:ph type="sldNum" sz="quarter" idx="12"/>
          </p:nvPr>
        </p:nvSpPr>
        <p:spPr/>
        <p:txBody>
          <a:bodyPr/>
          <a:lstStyle/>
          <a:p>
            <a:fld id="{1789C0F2-17E0-497A-9BBE-0C73201AAFE3}" type="slidenum">
              <a:rPr lang="en-US" smtClean="0"/>
              <a:pPr/>
              <a:t>9</a:t>
            </a:fld>
            <a:endParaRPr lang="en-US" dirty="0"/>
          </a:p>
        </p:txBody>
      </p:sp>
    </p:spTree>
    <p:extLst>
      <p:ext uri="{BB962C8B-B14F-4D97-AF65-F5344CB8AC3E}">
        <p14:creationId xmlns:p14="http://schemas.microsoft.com/office/powerpoint/2010/main" val="87751436"/>
      </p:ext>
    </p:extLst>
  </p:cSld>
  <p:clrMapOvr>
    <a:masterClrMapping/>
  </p:clrMapOvr>
</p:sld>
</file>

<file path=ppt/theme/theme1.xml><?xml version="1.0" encoding="utf-8"?>
<a:theme xmlns:a="http://schemas.openxmlformats.org/drawingml/2006/main" name="Aube">
  <a:themeElements>
    <a:clrScheme name="Aube">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b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2626</TotalTime>
  <Words>585</Words>
  <Application>Microsoft Macintosh PowerPoint</Application>
  <PresentationFormat>Affichage à l'écran (4:3)</PresentationFormat>
  <Paragraphs>210</Paragraphs>
  <Slides>45</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Corbel</vt:lpstr>
      <vt:lpstr>Mangal</vt:lpstr>
      <vt:lpstr>Aube</vt:lpstr>
      <vt:lpstr>Lire au cycle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Qu’est-ce que lire?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Lire au cycle 2</dc:title>
  <dc:creator>Michel</dc:creator>
  <cp:lastModifiedBy>Jérémie Lutz</cp:lastModifiedBy>
  <cp:revision>66</cp:revision>
  <dcterms:created xsi:type="dcterms:W3CDTF">2018-11-06T15:23:35Z</dcterms:created>
  <dcterms:modified xsi:type="dcterms:W3CDTF">2018-11-16T12:00:14Z</dcterms:modified>
</cp:coreProperties>
</file>